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4"/>
  </p:sldMasterIdLst>
  <p:notesMasterIdLst>
    <p:notesMasterId r:id="rId29"/>
  </p:notesMasterIdLst>
  <p:handoutMasterIdLst>
    <p:handoutMasterId r:id="rId30"/>
  </p:handoutMasterIdLst>
  <p:sldIdLst>
    <p:sldId id="283" r:id="rId5"/>
    <p:sldId id="292" r:id="rId6"/>
    <p:sldId id="329" r:id="rId7"/>
    <p:sldId id="264" r:id="rId8"/>
    <p:sldId id="311" r:id="rId9"/>
    <p:sldId id="312" r:id="rId10"/>
    <p:sldId id="315" r:id="rId11"/>
    <p:sldId id="298" r:id="rId12"/>
    <p:sldId id="320" r:id="rId13"/>
    <p:sldId id="297" r:id="rId14"/>
    <p:sldId id="314" r:id="rId15"/>
    <p:sldId id="321" r:id="rId16"/>
    <p:sldId id="322" r:id="rId17"/>
    <p:sldId id="323" r:id="rId18"/>
    <p:sldId id="324" r:id="rId19"/>
    <p:sldId id="325" r:id="rId20"/>
    <p:sldId id="326" r:id="rId21"/>
    <p:sldId id="330" r:id="rId22"/>
    <p:sldId id="327" r:id="rId23"/>
    <p:sldId id="328" r:id="rId24"/>
    <p:sldId id="317" r:id="rId25"/>
    <p:sldId id="318" r:id="rId26"/>
    <p:sldId id="289" r:id="rId27"/>
    <p:sldId id="313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  <a:srgbClr val="969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2AD1FA-7657-4237-B4AD-BA06B02CB2C4}" v="474" dt="2025-07-24T10:53:57.086"/>
  </p1510:revLst>
</p1510:revInfo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388" autoAdjust="0"/>
  </p:normalViewPr>
  <p:slideViewPr>
    <p:cSldViewPr snapToGrid="0" showGuides="1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-498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C3C3A6-B337-4D83-9CDB-B9C35780FF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79A68-3D73-4695-8C1E-3CDBCB536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C6B7-F63D-48F8-8C65-A57506B0F13B}" type="datetimeFigureOut">
              <a:rPr lang="en-US" smtClean="0"/>
              <a:t>8/15/2025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5045C-A7CE-41D4-85C5-0E9ACEEF9B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ABD0F-F8EA-4B9F-8647-FC7D4AE3D8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B78DD-9481-4863-BCCC-946573546D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4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9A0FA-2191-4F92-A1E4-6EB4598AC4EC}" type="datetimeFigureOut">
              <a:rPr lang="en-US" smtClean="0"/>
              <a:t>8/15/2025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359F2-43EF-4812-9DC0-98C0B1A406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111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0271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714A23-053C-FAD0-64A5-6807277D7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CF938F-25C0-4A66-05F6-84DED5C71C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C99189-8F46-D851-C656-2BA86FAAF8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099F14-9D66-29D3-8907-4437AAFE85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4799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79EAA6-7511-CB5A-20A2-26B353F437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2F81875-9C2E-048B-8650-43066BD771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A4D53C-0026-DA4D-30D6-6762FE82CA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EA2999-BA21-AE1B-4287-5924347C24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1232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FE9430-E76C-DFD7-B39B-AA428A6428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720E18-F523-F78E-E1A8-EA355E7B6A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FEA9D1-34B5-3F50-4AC7-FDD79A4039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4D0A42-D724-C78A-7685-F06F89A2A4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4045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A7271D-7B28-6EC6-D6FC-481C72ABA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B22FD0-7A44-2AC5-B9CD-58B35CF410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496090-A8E3-5E83-245B-0A3341660D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AF96A0-F676-A80A-3CDF-A6767A3C1D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4494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239B7B-73DF-F2F0-B2AA-44B986A044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B762F3-7B6D-CF14-2581-04C0BD9809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B92902-3D39-A882-BCF4-197150A86C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39DE55-CCAC-A4CD-A8DD-FB95408270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3282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BA8AC9-7B58-FD3D-AE8F-3BA8EB8A97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246831-7000-F39C-0492-FD14ED28C7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1447F1-C6A0-BC5F-3F92-A9D79EE902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507E26-49F4-83E8-E65E-DF685A46D9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03335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98565B-DDD9-BEF2-FB62-AB492A2B86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1EE701-AB5F-90C5-376F-2C8006B707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126C1E-6BF4-B047-1A02-07F9BDC0E9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EF14B4-155F-88D3-6212-B8AD497C73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6262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849DF3-4685-DF12-FC5A-595AFDB2AF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AC641F-4FDF-FC5F-4802-D836D43393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7FCA8A-97B7-E3E0-9911-B7B064E468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41A7DD-F78A-7BFD-6EFF-DD06763D037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4797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ACD72E-7C63-C84E-6630-6F655FECA1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F3E66E-F44D-6F79-53CB-53EC2440FA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6BF13B-774B-7F16-1AA8-7B8BF1DAE7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827399-AA36-6B55-45B9-BD9A5738D3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9685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16115-CFE2-66D8-4FB9-5BC7D18EC7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4A9563-7878-7B07-4A22-992339FC2F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333A1B-6820-33E0-79BB-C884C8C864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9010D0-4485-4BCE-A446-B7744B2A94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0023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8502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6CD67F-EBC5-4BC0-D886-5CBCCDCF10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AADC73-6756-3399-33B4-1FAF4C8421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D72AE04-CFD1-8CF8-23B2-07855F312B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43A2CF-2B43-56CC-6D48-51A35F49DD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4414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5A4D54-F25B-97FA-AAEA-010E40F173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765A63-B730-FBAB-32BA-A615B02038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D6413A-464D-CD55-5EBC-976E29FFC2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F8BF58-6E9F-0045-FD5D-CDAFE69CA0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3907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0239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B2252C-271C-914B-2E40-5E2E1EE80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B66672-F52B-5F2C-670B-16DA9EB0E8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C535D3-244C-35AB-96E4-BB13729A7E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F07A83-C3FB-C75B-91F2-062FDE58D1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752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289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88A8DD-9049-B820-73D6-85F5391B2D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4582CA-61B1-53A0-51D5-971FCCA04E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E7B0DC-CF87-9D5A-81E3-AEC0C15126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A8E2E5-1E5D-F26B-2D9A-CEB84F7322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2043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85CAF1-1DE3-7FA9-E1D8-96DCDCE17D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0757FD-E653-C9B6-7A4D-A01FC0F4E7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4621744-AB96-7294-3EB1-770F59AFAC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B44299-713E-137F-811E-6DFD52FFB1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4326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F924D3-E059-F2DB-6276-119B3E627B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2B25F1C-ECE1-0118-3646-5EDC846C0D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88F610-70F3-70A7-C1DB-D9DE20A0CE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59D2D1-386F-DC9B-871D-12D2ECC928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3710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85DA59-E30C-1071-C456-AE6BC03634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C040BC-7AA9-3D85-074D-CB672E792D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B7053D-BB45-CE51-E45E-DF18988736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C60DFD-5E5E-34E7-6C98-34807CCC69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5266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6EF3D4-BFE5-4BD0-A515-0FF761E239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E1678B9-C3C4-85FA-F289-DAEF59CF3A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1067D8-56E7-E6A0-71B1-E18EB9B76E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3F366C-9CC2-27B8-6D40-7E20A23FC4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8504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197B1D-4DEC-E137-33BD-D5BDC35CC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033151-5C65-ABF2-2D27-97853D86DB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6B8F71-70E7-EEC4-859F-748FEA14BC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C514E7-D8D6-DC6F-9BE7-5FC6DE7AE7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930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615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330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988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26BD44-2224-46FF-A4E7-9C9FFE19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2100851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C87D77D-2EA4-028B-1ACF-E1120CE8F0E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57201" y="2862470"/>
            <a:ext cx="3657600" cy="3510898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CFA45C0-9EBE-13AF-9B5D-9D5F4BF223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42815" y="640080"/>
            <a:ext cx="7491984" cy="5751576"/>
          </a:xfrm>
          <a:custGeom>
            <a:avLst/>
            <a:gdLst>
              <a:gd name="connsiteX0" fmla="*/ 3800341 w 7491984"/>
              <a:gd name="connsiteY0" fmla="*/ 0 h 5751576"/>
              <a:gd name="connsiteX1" fmla="*/ 7491984 w 7491984"/>
              <a:gd name="connsiteY1" fmla="*/ 0 h 5751576"/>
              <a:gd name="connsiteX2" fmla="*/ 7491984 w 7491984"/>
              <a:gd name="connsiteY2" fmla="*/ 5751576 h 5751576"/>
              <a:gd name="connsiteX3" fmla="*/ 3800341 w 7491984"/>
              <a:gd name="connsiteY3" fmla="*/ 5751576 h 5751576"/>
              <a:gd name="connsiteX4" fmla="*/ 0 w 7491984"/>
              <a:gd name="connsiteY4" fmla="*/ 0 h 5751576"/>
              <a:gd name="connsiteX5" fmla="*/ 3696432 w 7491984"/>
              <a:gd name="connsiteY5" fmla="*/ 0 h 5751576"/>
              <a:gd name="connsiteX6" fmla="*/ 3696432 w 7491984"/>
              <a:gd name="connsiteY6" fmla="*/ 5751576 h 5751576"/>
              <a:gd name="connsiteX7" fmla="*/ 0 w 7491984"/>
              <a:gd name="connsiteY7" fmla="*/ 5751576 h 5751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1984" h="5751576">
                <a:moveTo>
                  <a:pt x="3800341" y="0"/>
                </a:moveTo>
                <a:lnTo>
                  <a:pt x="7491984" y="0"/>
                </a:lnTo>
                <a:lnTo>
                  <a:pt x="7491984" y="5751576"/>
                </a:lnTo>
                <a:lnTo>
                  <a:pt x="3800341" y="5751576"/>
                </a:lnTo>
                <a:close/>
                <a:moveTo>
                  <a:pt x="0" y="0"/>
                </a:moveTo>
                <a:lnTo>
                  <a:pt x="3696432" y="0"/>
                </a:lnTo>
                <a:lnTo>
                  <a:pt x="3696432" y="5751576"/>
                </a:lnTo>
                <a:lnTo>
                  <a:pt x="0" y="57515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5DDC5FA-EEDB-898F-533E-4094ADA899B9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79B0359-4B55-D899-E584-A8E6B2ED912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B916D02-76FE-EAED-CC51-A50448811F7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173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585720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99840"/>
            <a:ext cx="9144000" cy="2052320"/>
          </a:xfrm>
        </p:spPr>
        <p:txBody>
          <a:bodyPr anchor="t"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685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CA520B1-DC84-A47D-1F5E-CCD567EB2D8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57200" y="2187362"/>
            <a:ext cx="3657600" cy="3633047"/>
          </a:xfrm>
        </p:spPr>
        <p:txBody>
          <a:bodyPr anchor="t">
            <a:norm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282437" y="2187361"/>
            <a:ext cx="744220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833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57535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489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149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155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9753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01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89077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64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57D222-120F-E222-DE7E-B44B0BC1863F}"/>
              </a:ext>
            </a:extLst>
          </p:cNvPr>
          <p:cNvGrpSpPr/>
          <p:nvPr userDrawn="1"/>
        </p:nvGrpSpPr>
        <p:grpSpPr>
          <a:xfrm>
            <a:off x="428696" y="482137"/>
            <a:ext cx="11301155" cy="81191"/>
            <a:chOff x="428696" y="482137"/>
            <a:chExt cx="11301155" cy="8119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DF259B-1168-B954-21F8-A08A3C462F3C}"/>
                </a:ext>
              </a:extLst>
            </p:cNvPr>
            <p:cNvSpPr/>
            <p:nvPr/>
          </p:nvSpPr>
          <p:spPr>
            <a:xfrm flipV="1">
              <a:off x="428696" y="482137"/>
              <a:ext cx="3703321" cy="81191"/>
            </a:xfrm>
            <a:prstGeom prst="rect">
              <a:avLst/>
            </a:prstGeom>
            <a:solidFill>
              <a:schemeClr val="accent3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B5A595C-AA3A-9D82-01BB-7810CE5F7A5E}"/>
                </a:ext>
              </a:extLst>
            </p:cNvPr>
            <p:cNvSpPr/>
            <p:nvPr/>
          </p:nvSpPr>
          <p:spPr>
            <a:xfrm flipV="1">
              <a:off x="4235926" y="482137"/>
              <a:ext cx="3703321" cy="81191"/>
            </a:xfrm>
            <a:prstGeom prst="rect">
              <a:avLst/>
            </a:prstGeom>
            <a:solidFill>
              <a:schemeClr val="accent1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178CB63-8F78-566B-8120-9DC73FB7B23B}"/>
                </a:ext>
              </a:extLst>
            </p:cNvPr>
            <p:cNvSpPr/>
            <p:nvPr/>
          </p:nvSpPr>
          <p:spPr>
            <a:xfrm flipV="1">
              <a:off x="8026530" y="482137"/>
              <a:ext cx="3703321" cy="81191"/>
            </a:xfrm>
            <a:prstGeom prst="rect">
              <a:avLst/>
            </a:prstGeom>
            <a:solidFill>
              <a:schemeClr val="accent4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91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2" r:id="rId12"/>
    <p:sldLayoutId id="2147483816" r:id="rId13"/>
    <p:sldLayoutId id="2147483817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C903843E-1FAB-AFBB-BDC9-440FCC8CFB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3771" y="1066800"/>
            <a:ext cx="5727760" cy="4724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5600" b="0" kern="1200" cap="all" dirty="0">
                <a:solidFill>
                  <a:srgbClr val="FFFFFF">
                    <a:alpha val="90000"/>
                  </a:srgbClr>
                </a:solidFill>
                <a:latin typeface="+mj-lt"/>
                <a:ea typeface="+mj-ea"/>
                <a:cs typeface="+mj-cs"/>
              </a:rPr>
              <a:t>Web technologies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826664CC-F0B7-D2E1-A321-E97944F52E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34655" y="1066800"/>
            <a:ext cx="3405015" cy="4724400"/>
          </a:xfrm>
          <a:ln w="57150"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800" cap="all" dirty="0">
                <a:solidFill>
                  <a:srgbClr val="FFFFFF"/>
                </a:solidFill>
              </a:rPr>
              <a:t>HTML Part</a:t>
            </a:r>
          </a:p>
        </p:txBody>
      </p:sp>
    </p:spTree>
    <p:extLst>
      <p:ext uri="{BB962C8B-B14F-4D97-AF65-F5344CB8AC3E}">
        <p14:creationId xmlns:p14="http://schemas.microsoft.com/office/powerpoint/2010/main" val="4351953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5E4474-B132-1D0F-3C45-6C6BB5E9F0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859C48A4-B2FA-2FF2-8D6A-E63A7A0C8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484777"/>
          </a:xfrm>
        </p:spPr>
        <p:txBody>
          <a:bodyPr>
            <a:normAutofit fontScale="90000"/>
          </a:bodyPr>
          <a:lstStyle/>
          <a:p>
            <a:r>
              <a:rPr lang="en-US" dirty="0"/>
              <a:t>Table  tags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15B8CA9-32CC-9E93-12B2-634EBF830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0089743"/>
              </p:ext>
            </p:extLst>
          </p:nvPr>
        </p:nvGraphicFramePr>
        <p:xfrm>
          <a:off x="604416" y="1419461"/>
          <a:ext cx="11120224" cy="375552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5560112">
                  <a:extLst>
                    <a:ext uri="{9D8B030D-6E8A-4147-A177-3AD203B41FA5}">
                      <a16:colId xmlns:a16="http://schemas.microsoft.com/office/drawing/2014/main" val="2368323426"/>
                    </a:ext>
                  </a:extLst>
                </a:gridCol>
                <a:gridCol w="5560112">
                  <a:extLst>
                    <a:ext uri="{9D8B030D-6E8A-4147-A177-3AD203B41FA5}">
                      <a16:colId xmlns:a16="http://schemas.microsoft.com/office/drawing/2014/main" val="4129460577"/>
                    </a:ext>
                  </a:extLst>
                </a:gridCol>
              </a:tblGrid>
              <a:tr h="4694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4342120"/>
                  </a:ext>
                </a:extLst>
              </a:tr>
              <a:tr h="4694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&lt;table&gt;&lt;/table&gt;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 create a table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7679496"/>
                  </a:ext>
                </a:extLst>
              </a:tr>
              <a:tr h="4694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&lt;tr&gt;&lt;/tr&gt;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For each row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6684559"/>
                  </a:ext>
                </a:extLst>
              </a:tr>
              <a:tr h="4694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&lt;</a:t>
                      </a:r>
                      <a:r>
                        <a:rPr lang="en-US" dirty="0" err="1"/>
                        <a:t>th</a:t>
                      </a:r>
                      <a:r>
                        <a:rPr lang="en-US" dirty="0"/>
                        <a:t>&gt;&lt;/</a:t>
                      </a:r>
                      <a:r>
                        <a:rPr lang="en-US" dirty="0" err="1"/>
                        <a:t>th</a:t>
                      </a:r>
                      <a:r>
                        <a:rPr lang="en-US" dirty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For column headers (bold)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430179"/>
                  </a:ext>
                </a:extLst>
              </a:tr>
              <a:tr h="4694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&lt;td&gt;&lt;/td&gt;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For cell 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258406"/>
                  </a:ext>
                </a:extLst>
              </a:tr>
              <a:tr h="4694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&lt;</a:t>
                      </a:r>
                      <a:r>
                        <a:rPr lang="en-US" dirty="0" err="1"/>
                        <a:t>thead</a:t>
                      </a:r>
                      <a:r>
                        <a:rPr lang="en-US" dirty="0"/>
                        <a:t>&gt;&lt;/</a:t>
                      </a:r>
                      <a:r>
                        <a:rPr lang="en-US" dirty="0" err="1"/>
                        <a:t>thead</a:t>
                      </a:r>
                      <a:r>
                        <a:rPr lang="en-US" dirty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Semantic for table header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1511461"/>
                  </a:ext>
                </a:extLst>
              </a:tr>
              <a:tr h="4694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&lt;</a:t>
                      </a:r>
                      <a:r>
                        <a:rPr lang="en-US" dirty="0" err="1"/>
                        <a:t>tbody</a:t>
                      </a:r>
                      <a:r>
                        <a:rPr lang="en-US" dirty="0"/>
                        <a:t>&gt;&lt;/</a:t>
                      </a:r>
                      <a:r>
                        <a:rPr lang="en-US" dirty="0" err="1"/>
                        <a:t>tbody</a:t>
                      </a:r>
                      <a:r>
                        <a:rPr lang="en-US" dirty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Semantic for table body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0187369"/>
                  </a:ext>
                </a:extLst>
              </a:tr>
              <a:tr h="4694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&lt;</a:t>
                      </a:r>
                      <a:r>
                        <a:rPr lang="en-US" dirty="0" err="1"/>
                        <a:t>tfoot</a:t>
                      </a:r>
                      <a:r>
                        <a:rPr lang="en-US" dirty="0"/>
                        <a:t>&gt;&lt;/</a:t>
                      </a:r>
                      <a:r>
                        <a:rPr lang="en-US" dirty="0" err="1"/>
                        <a:t>tfoot</a:t>
                      </a:r>
                      <a:r>
                        <a:rPr lang="en-US" dirty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Semantic for table footer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76717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2513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CCBC5B-F08C-AA3D-30A6-72CE98F0A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9F1C7072-04B0-A136-BB7F-7A915403C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484777"/>
          </a:xfrm>
        </p:spPr>
        <p:txBody>
          <a:bodyPr>
            <a:normAutofit fontScale="90000"/>
          </a:bodyPr>
          <a:lstStyle/>
          <a:p>
            <a:r>
              <a:rPr lang="en-US" dirty="0"/>
              <a:t>Table  example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EA41E8-3AB8-BA4C-64C2-B3D2505A797E}"/>
              </a:ext>
            </a:extLst>
          </p:cNvPr>
          <p:cNvSpPr txBox="1"/>
          <p:nvPr/>
        </p:nvSpPr>
        <p:spPr>
          <a:xfrm>
            <a:off x="727793" y="1533084"/>
            <a:ext cx="3314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&lt;table border=1&gt;</a:t>
            </a:r>
          </a:p>
          <a:p>
            <a:r>
              <a:rPr lang="en-US" sz="1600" dirty="0"/>
              <a:t>  &lt;</a:t>
            </a:r>
            <a:r>
              <a:rPr lang="en-US" sz="1600" dirty="0" err="1"/>
              <a:t>thead</a:t>
            </a:r>
            <a:r>
              <a:rPr lang="en-US" sz="1600" dirty="0"/>
              <a:t>&gt;</a:t>
            </a:r>
          </a:p>
          <a:p>
            <a:r>
              <a:rPr lang="en-US" sz="1600" dirty="0"/>
              <a:t>    &lt;tr&gt;</a:t>
            </a:r>
          </a:p>
          <a:p>
            <a:r>
              <a:rPr lang="en-US" sz="1600" dirty="0"/>
              <a:t>      &lt;</a:t>
            </a:r>
            <a:r>
              <a:rPr lang="en-US" sz="1600" dirty="0" err="1"/>
              <a:t>th</a:t>
            </a:r>
            <a:r>
              <a:rPr lang="en-US" sz="1600" dirty="0"/>
              <a:t>&gt;Month&lt;/</a:t>
            </a:r>
            <a:r>
              <a:rPr lang="en-US" sz="1600" dirty="0" err="1"/>
              <a:t>th</a:t>
            </a:r>
            <a:r>
              <a:rPr lang="en-US" sz="1600" dirty="0"/>
              <a:t>&gt;</a:t>
            </a:r>
          </a:p>
          <a:p>
            <a:r>
              <a:rPr lang="en-US" sz="1600" dirty="0"/>
              <a:t>      &lt;</a:t>
            </a:r>
            <a:r>
              <a:rPr lang="en-US" sz="1600" dirty="0" err="1"/>
              <a:t>th</a:t>
            </a:r>
            <a:r>
              <a:rPr lang="en-US" sz="1600" dirty="0"/>
              <a:t>&gt;Savings&lt;/</a:t>
            </a:r>
            <a:r>
              <a:rPr lang="en-US" sz="1600" dirty="0" err="1"/>
              <a:t>th</a:t>
            </a:r>
            <a:r>
              <a:rPr lang="en-US" sz="1600" dirty="0"/>
              <a:t>&gt;</a:t>
            </a:r>
          </a:p>
          <a:p>
            <a:r>
              <a:rPr lang="en-US" sz="1600" dirty="0"/>
              <a:t>    &lt;/tr&gt;</a:t>
            </a:r>
          </a:p>
          <a:p>
            <a:r>
              <a:rPr lang="en-US" sz="1600" dirty="0"/>
              <a:t>  &lt;/</a:t>
            </a:r>
            <a:r>
              <a:rPr lang="en-US" sz="1600" dirty="0" err="1"/>
              <a:t>thead</a:t>
            </a:r>
            <a:r>
              <a:rPr lang="en-US" sz="1600" dirty="0"/>
              <a:t>&gt; </a:t>
            </a:r>
          </a:p>
          <a:p>
            <a:r>
              <a:rPr lang="en-US" sz="1600" dirty="0"/>
              <a:t>  &lt;</a:t>
            </a:r>
            <a:r>
              <a:rPr lang="en-US" sz="1600" dirty="0" err="1"/>
              <a:t>tbody</a:t>
            </a:r>
            <a:r>
              <a:rPr lang="en-US" sz="1600" dirty="0"/>
              <a:t>&gt;</a:t>
            </a:r>
          </a:p>
          <a:p>
            <a:r>
              <a:rPr lang="en-US" sz="1600" dirty="0"/>
              <a:t>    &lt;tr&gt;</a:t>
            </a:r>
          </a:p>
          <a:p>
            <a:r>
              <a:rPr lang="en-US" sz="1600" dirty="0"/>
              <a:t>      &lt;td&gt;January&lt;/td&gt;</a:t>
            </a:r>
          </a:p>
          <a:p>
            <a:r>
              <a:rPr lang="en-US" sz="1600" dirty="0"/>
              <a:t>      &lt;td&gt;$100&lt;/td&gt;</a:t>
            </a:r>
          </a:p>
          <a:p>
            <a:r>
              <a:rPr lang="en-US" sz="1600" dirty="0"/>
              <a:t>    &lt;/tr&gt;</a:t>
            </a:r>
          </a:p>
          <a:p>
            <a:r>
              <a:rPr lang="en-US" sz="1600" dirty="0"/>
              <a:t>    &lt;tr&gt;</a:t>
            </a:r>
          </a:p>
          <a:p>
            <a:r>
              <a:rPr lang="en-US" sz="1600" dirty="0"/>
              <a:t>      &lt;td&gt;February&lt;/td&gt;</a:t>
            </a:r>
          </a:p>
          <a:p>
            <a:r>
              <a:rPr lang="en-US" sz="1600" dirty="0"/>
              <a:t>      &lt;td&gt;$80&lt;/td&gt;</a:t>
            </a:r>
          </a:p>
          <a:p>
            <a:r>
              <a:rPr lang="en-US" sz="1600" dirty="0"/>
              <a:t>    &lt;/tr&gt;</a:t>
            </a:r>
          </a:p>
          <a:p>
            <a:r>
              <a:rPr lang="en-US" sz="1600" dirty="0"/>
              <a:t>  &lt;/</a:t>
            </a:r>
            <a:r>
              <a:rPr lang="en-US" sz="1600" dirty="0" err="1"/>
              <a:t>tbody</a:t>
            </a:r>
            <a:r>
              <a:rPr lang="en-US" sz="1600" dirty="0"/>
              <a:t>&gt;</a:t>
            </a:r>
          </a:p>
          <a:p>
            <a:r>
              <a:rPr lang="en-US" sz="1600" dirty="0"/>
              <a:t>  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7E25CE-8D69-8B5B-25D3-F5B6205F800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846" t="11837" r="21740" b="7579"/>
          <a:stretch>
            <a:fillRect/>
          </a:stretch>
        </p:blipFill>
        <p:spPr>
          <a:xfrm>
            <a:off x="7005137" y="2412539"/>
            <a:ext cx="2853732" cy="22941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E5F65D2-01B1-5995-D6A4-DF7B7EB65FD3}"/>
              </a:ext>
            </a:extLst>
          </p:cNvPr>
          <p:cNvSpPr txBox="1"/>
          <p:nvPr/>
        </p:nvSpPr>
        <p:spPr>
          <a:xfrm>
            <a:off x="3501409" y="3995872"/>
            <a:ext cx="244695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&lt;</a:t>
            </a:r>
            <a:r>
              <a:rPr lang="en-US" sz="1600" dirty="0" err="1"/>
              <a:t>tfoot</a:t>
            </a:r>
            <a:r>
              <a:rPr lang="en-US" sz="1600" dirty="0"/>
              <a:t>&gt;</a:t>
            </a:r>
          </a:p>
          <a:p>
            <a:r>
              <a:rPr lang="en-US" sz="1600" dirty="0"/>
              <a:t>    &lt;tr&gt;</a:t>
            </a:r>
          </a:p>
          <a:p>
            <a:r>
              <a:rPr lang="en-US" sz="1600" dirty="0"/>
              <a:t>      &lt;td&gt;Sum&lt;/td&gt;</a:t>
            </a:r>
          </a:p>
          <a:p>
            <a:r>
              <a:rPr lang="en-US" sz="1600" dirty="0"/>
              <a:t>      &lt;td&gt;$180&lt;/td&gt;</a:t>
            </a:r>
          </a:p>
          <a:p>
            <a:r>
              <a:rPr lang="en-US" sz="1600" dirty="0"/>
              <a:t>    &lt;/tr&gt;</a:t>
            </a:r>
          </a:p>
          <a:p>
            <a:r>
              <a:rPr lang="en-US" sz="1600" dirty="0"/>
              <a:t>  &lt;/</a:t>
            </a:r>
            <a:r>
              <a:rPr lang="en-US" sz="1600" dirty="0" err="1"/>
              <a:t>tfoot</a:t>
            </a:r>
            <a:r>
              <a:rPr lang="en-US" sz="1600" dirty="0"/>
              <a:t>&gt;</a:t>
            </a:r>
          </a:p>
          <a:p>
            <a:r>
              <a:rPr lang="en-US" sz="1600" dirty="0"/>
              <a:t>&lt;/table&gt;</a:t>
            </a:r>
          </a:p>
        </p:txBody>
      </p:sp>
    </p:spTree>
    <p:extLst>
      <p:ext uri="{BB962C8B-B14F-4D97-AF65-F5344CB8AC3E}">
        <p14:creationId xmlns:p14="http://schemas.microsoft.com/office/powerpoint/2010/main" val="1306967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58B605-AEF1-3B61-796C-F3D41CF070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7B0E26E-812E-7E65-6471-31FFD567E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484777"/>
          </a:xfrm>
        </p:spPr>
        <p:txBody>
          <a:bodyPr>
            <a:normAutofit fontScale="90000"/>
          </a:bodyPr>
          <a:lstStyle/>
          <a:p>
            <a:r>
              <a:rPr lang="en-US" dirty="0"/>
              <a:t>Semantic  vs  non-semantic  tags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CAF964B-B413-C808-CEEE-EE7AB7478F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4045362"/>
              </p:ext>
            </p:extLst>
          </p:nvPr>
        </p:nvGraphicFramePr>
        <p:xfrm>
          <a:off x="457198" y="1690045"/>
          <a:ext cx="11267440" cy="1855587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5633720">
                  <a:extLst>
                    <a:ext uri="{9D8B030D-6E8A-4147-A177-3AD203B41FA5}">
                      <a16:colId xmlns:a16="http://schemas.microsoft.com/office/drawing/2014/main" val="3237339058"/>
                    </a:ext>
                  </a:extLst>
                </a:gridCol>
                <a:gridCol w="5633720">
                  <a:extLst>
                    <a:ext uri="{9D8B030D-6E8A-4147-A177-3AD203B41FA5}">
                      <a16:colId xmlns:a16="http://schemas.microsoft.com/office/drawing/2014/main" val="3069942149"/>
                    </a:ext>
                  </a:extLst>
                </a:gridCol>
              </a:tblGrid>
              <a:tr h="61852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 err="1"/>
                        <a:t>Symantic</a:t>
                      </a:r>
                      <a:r>
                        <a:rPr lang="en-US" dirty="0"/>
                        <a:t> tags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Non-</a:t>
                      </a:r>
                      <a:r>
                        <a:rPr lang="en-US" dirty="0" err="1"/>
                        <a:t>symantic</a:t>
                      </a:r>
                      <a:r>
                        <a:rPr lang="en-US" dirty="0"/>
                        <a:t> tags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8262837"/>
                  </a:ext>
                </a:extLst>
              </a:tr>
              <a:tr h="61852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Specifically used to give </a:t>
                      </a:r>
                      <a:r>
                        <a:rPr lang="en-US" b="1" dirty="0"/>
                        <a:t>clear meaning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b="1" dirty="0"/>
                        <a:t>Do not </a:t>
                      </a:r>
                      <a:r>
                        <a:rPr lang="en-US" b="0" dirty="0"/>
                        <a:t>emphasize meaning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0232999"/>
                  </a:ext>
                </a:extLst>
              </a:tr>
              <a:tr h="61852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&lt;header&gt;, &lt;main&gt;, &lt;nav&gt;, &lt;footer&gt;, &lt;section&gt;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&lt;div&gt;, &lt;span&gt;, &lt;</a:t>
                      </a:r>
                      <a:r>
                        <a:rPr lang="en-US" dirty="0" err="1"/>
                        <a:t>br</a:t>
                      </a:r>
                      <a:r>
                        <a:rPr lang="en-US" dirty="0"/>
                        <a:t>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7229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9239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B4DBB2-55EB-8E8F-BA04-8581A27E50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4E20E1EB-E229-8099-8BF8-9C46F25D2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484777"/>
          </a:xfrm>
        </p:spPr>
        <p:txBody>
          <a:bodyPr>
            <a:normAutofit fontScale="90000"/>
          </a:bodyPr>
          <a:lstStyle/>
          <a:p>
            <a:r>
              <a:rPr lang="en-US" dirty="0"/>
              <a:t>lists</a:t>
            </a:r>
          </a:p>
        </p:txBody>
      </p:sp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09E6F784-4E20-AE0E-2F18-F2249BBA990F}"/>
              </a:ext>
            </a:extLst>
          </p:cNvPr>
          <p:cNvSpPr txBox="1">
            <a:spLocks/>
          </p:cNvSpPr>
          <p:nvPr/>
        </p:nvSpPr>
        <p:spPr>
          <a:xfrm>
            <a:off x="457200" y="1268552"/>
            <a:ext cx="11267440" cy="13346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&lt;ul&gt;: Unordered list. D</a:t>
            </a:r>
            <a:r>
              <a:rPr lang="en-US" dirty="0"/>
              <a:t>isplays items with </a:t>
            </a:r>
            <a:r>
              <a:rPr lang="en-US" b="1" dirty="0"/>
              <a:t>bullet points</a:t>
            </a:r>
            <a:r>
              <a:rPr lang="en-US" dirty="0"/>
              <a:t> (e.g., disc, circle, square)</a:t>
            </a:r>
          </a:p>
          <a:p>
            <a:r>
              <a:rPr lang="en-US" dirty="0">
                <a:solidFill>
                  <a:schemeClr val="tx1"/>
                </a:solidFill>
              </a:rPr>
              <a:t>&lt;</a:t>
            </a:r>
            <a:r>
              <a:rPr lang="en-US" dirty="0" err="1">
                <a:solidFill>
                  <a:schemeClr val="tx1"/>
                </a:solidFill>
              </a:rPr>
              <a:t>ol</a:t>
            </a:r>
            <a:r>
              <a:rPr lang="en-US" dirty="0">
                <a:solidFill>
                  <a:schemeClr val="tx1"/>
                </a:solidFill>
              </a:rPr>
              <a:t>&gt;: Ordered list. D</a:t>
            </a:r>
            <a:r>
              <a:rPr lang="en-US" dirty="0"/>
              <a:t>isplays items with a specific </a:t>
            </a:r>
            <a:r>
              <a:rPr lang="en-US" b="1" dirty="0"/>
              <a:t>order</a:t>
            </a:r>
            <a:r>
              <a:rPr lang="en-US" dirty="0"/>
              <a:t> (e.g., numbers, letters, Roman numerals)</a:t>
            </a:r>
          </a:p>
          <a:p>
            <a:r>
              <a:rPr lang="en-US" dirty="0">
                <a:solidFill>
                  <a:schemeClr val="tx1"/>
                </a:solidFill>
              </a:rPr>
              <a:t>&lt;li&gt;: Defines each items of a list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BC1A85-AF29-2311-2454-D286D64CA8F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75912"/>
          <a:stretch>
            <a:fillRect/>
          </a:stretch>
        </p:blipFill>
        <p:spPr>
          <a:xfrm>
            <a:off x="513186" y="2799191"/>
            <a:ext cx="2544323" cy="27334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FBE7837-1279-5E72-A529-B189F5478A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0816"/>
          <a:stretch>
            <a:fillRect/>
          </a:stretch>
        </p:blipFill>
        <p:spPr>
          <a:xfrm>
            <a:off x="3197119" y="2790261"/>
            <a:ext cx="2026305" cy="273345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9868C33-608C-2605-BF42-1A62BA7CE90C}"/>
              </a:ext>
            </a:extLst>
          </p:cNvPr>
          <p:cNvSpPr txBox="1"/>
          <p:nvPr/>
        </p:nvSpPr>
        <p:spPr>
          <a:xfrm>
            <a:off x="2388632" y="5775255"/>
            <a:ext cx="16328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Code snippet-1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4D7B68-5F0D-F6B8-635F-8E2D74ECAC06}"/>
              </a:ext>
            </a:extLst>
          </p:cNvPr>
          <p:cNvSpPr txBox="1"/>
          <p:nvPr/>
        </p:nvSpPr>
        <p:spPr>
          <a:xfrm>
            <a:off x="8270034" y="5729410"/>
            <a:ext cx="16328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Code snippet-2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D98720F-33CE-2F2C-0704-F022A59F55E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3163"/>
          <a:stretch>
            <a:fillRect/>
          </a:stretch>
        </p:blipFill>
        <p:spPr>
          <a:xfrm>
            <a:off x="8866261" y="2775978"/>
            <a:ext cx="3120461" cy="264795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718AE50-72AB-35B4-DBCC-3F8490FC755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73088"/>
          <a:stretch>
            <a:fillRect/>
          </a:stretch>
        </p:blipFill>
        <p:spPr>
          <a:xfrm>
            <a:off x="5531180" y="2808509"/>
            <a:ext cx="3120461" cy="2640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3750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804511-8C61-D956-F011-3FAC22EE8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39D78172-2DC4-EB66-2AE1-823FF6903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484777"/>
          </a:xfrm>
        </p:spPr>
        <p:txBody>
          <a:bodyPr>
            <a:normAutofit fontScale="90000"/>
          </a:bodyPr>
          <a:lstStyle/>
          <a:p>
            <a:r>
              <a:rPr lang="en-US" dirty="0"/>
              <a:t>forms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31D60B9B-6259-A002-03B0-878F3388691A}"/>
              </a:ext>
            </a:extLst>
          </p:cNvPr>
          <p:cNvSpPr txBox="1">
            <a:spLocks/>
          </p:cNvSpPr>
          <p:nvPr/>
        </p:nvSpPr>
        <p:spPr>
          <a:xfrm>
            <a:off x="503856" y="1362271"/>
            <a:ext cx="11267440" cy="4558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An HTML Form is used to submit data</a:t>
            </a:r>
          </a:p>
          <a:p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" name="TextBox 8">
            <a:extLst>
              <a:ext uri="{FF2B5EF4-FFF2-40B4-BE49-F238E27FC236}">
                <a16:creationId xmlns:a16="http://schemas.microsoft.com/office/drawing/2014/main" id="{64029E9B-0033-3AAF-E635-2A9F07AA79E0}"/>
              </a:ext>
            </a:extLst>
          </p:cNvPr>
          <p:cNvSpPr txBox="1"/>
          <p:nvPr/>
        </p:nvSpPr>
        <p:spPr>
          <a:xfrm>
            <a:off x="457200" y="1874156"/>
            <a:ext cx="8052318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1600">
                <a:solidFill>
                  <a:srgbClr val="8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b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form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action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"/</a:t>
            </a:r>
            <a:r>
              <a:rPr lang="en-US" sz="16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submit_form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“ </a:t>
            </a:r>
            <a:r>
              <a:rPr lang="en-US" sz="1600" dirty="0">
                <a:solidFill>
                  <a:srgbClr val="E50000"/>
                </a:solidFill>
                <a:latin typeface="Consolas" panose="020B0609020204030204" pitchFamily="49" charset="0"/>
              </a:rPr>
              <a:t>method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“POST“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6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&lt;label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"first-name"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First name: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&lt;/label&gt;&lt;</a:t>
            </a:r>
            <a:r>
              <a:rPr lang="en-US" sz="1600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6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&lt;input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"text"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"first-name"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"first-name"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sz="1600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sz="1600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6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pPr>
              <a:buNone/>
            </a:pP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&lt;label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"last-name"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Last name: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&lt;/label&gt;&lt;</a:t>
            </a:r>
            <a:r>
              <a:rPr lang="en-US" sz="1600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6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&lt;input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"text"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"last-name"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"last-name"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sz="1600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sz="1600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6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pPr>
              <a:buNone/>
            </a:pP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&lt;label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"email"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E-mail: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&lt;/label&gt;&lt;</a:t>
            </a:r>
            <a:r>
              <a:rPr lang="en-US" sz="1600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6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&lt;input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"email"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"email"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"email"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sz="1600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sz="1600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6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b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&lt;label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"gender"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Gender: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&lt;/label&gt;&lt;</a:t>
            </a:r>
            <a:r>
              <a:rPr lang="en-US" sz="1600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6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&lt;input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"radio"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"male"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"gender"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"male"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6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&lt;label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"male"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Male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&lt;/label&gt;&lt;</a:t>
            </a:r>
            <a:r>
              <a:rPr lang="en-US" sz="1600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6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&lt;input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"radio"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"female"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"gender"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"female"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6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&lt;label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"female"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Female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&lt;/label&gt;&lt;</a:t>
            </a:r>
            <a:r>
              <a:rPr lang="en-US" sz="1600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sz="1600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6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b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&lt;input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"submit"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"Submit"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6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&lt;input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"reset"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"Reset"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6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&lt;/form&gt;</a:t>
            </a:r>
            <a:endParaRPr lang="en-US" sz="16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BF4CBF-9924-CCE9-FEB3-6FB5CA4524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9518" y="2444140"/>
            <a:ext cx="3448050" cy="279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88856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F10408-D56E-C47A-7773-59B0B74237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93663F42-A1A0-6B58-B9A7-A451FD330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484777"/>
          </a:xfrm>
        </p:spPr>
        <p:txBody>
          <a:bodyPr>
            <a:normAutofit fontScale="90000"/>
          </a:bodyPr>
          <a:lstStyle/>
          <a:p>
            <a:r>
              <a:rPr lang="en-US" dirty="0"/>
              <a:t>Form  tags  &amp;  types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5AA265-BE49-26FD-75F3-9B0B1FD83BC6}"/>
              </a:ext>
            </a:extLst>
          </p:cNvPr>
          <p:cNvSpPr txBox="1"/>
          <p:nvPr/>
        </p:nvSpPr>
        <p:spPr>
          <a:xfrm>
            <a:off x="556724" y="1539558"/>
            <a:ext cx="524613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Here are the different tags you can use in a form:</a:t>
            </a:r>
          </a:p>
          <a:p>
            <a:endParaRPr lang="en-US" dirty="0">
              <a:latin typeface="Consolas"/>
            </a:endParaRPr>
          </a:p>
          <a:p>
            <a:pPr>
              <a:buClr>
                <a:schemeClr val="accent1"/>
              </a:buClr>
            </a:pPr>
            <a:r>
              <a:rPr lang="en-US" dirty="0"/>
              <a:t>&lt;input&gt;</a:t>
            </a:r>
          </a:p>
          <a:p>
            <a:pPr>
              <a:buClr>
                <a:schemeClr val="accent1"/>
              </a:buClr>
            </a:pPr>
            <a:r>
              <a:rPr lang="en-US" dirty="0"/>
              <a:t>&lt;label&gt;</a:t>
            </a:r>
          </a:p>
          <a:p>
            <a:pPr>
              <a:buClr>
                <a:schemeClr val="accent1"/>
              </a:buClr>
            </a:pPr>
            <a:r>
              <a:rPr lang="en-US" dirty="0"/>
              <a:t>&lt;select&gt;</a:t>
            </a:r>
          </a:p>
          <a:p>
            <a:pPr>
              <a:buClr>
                <a:schemeClr val="accent1"/>
              </a:buClr>
            </a:pPr>
            <a:r>
              <a:rPr lang="en-US" dirty="0"/>
              <a:t>&lt;option&gt;</a:t>
            </a:r>
          </a:p>
          <a:p>
            <a:pPr>
              <a:buClr>
                <a:schemeClr val="accent1"/>
              </a:buClr>
            </a:pPr>
            <a:r>
              <a:rPr lang="en-US" dirty="0"/>
              <a:t>&lt;</a:t>
            </a:r>
            <a:r>
              <a:rPr lang="en-US" dirty="0" err="1"/>
              <a:t>textarea</a:t>
            </a:r>
            <a:r>
              <a:rPr lang="en-US" dirty="0"/>
              <a:t>&gt;</a:t>
            </a:r>
          </a:p>
          <a:p>
            <a:pPr>
              <a:buClr>
                <a:schemeClr val="accent1"/>
              </a:buClr>
            </a:pPr>
            <a:r>
              <a:rPr lang="en-US" dirty="0"/>
              <a:t>&lt;button&gt;</a:t>
            </a:r>
          </a:p>
          <a:p>
            <a:pPr>
              <a:buClr>
                <a:schemeClr val="accent1"/>
              </a:buClr>
            </a:pPr>
            <a:r>
              <a:rPr lang="en-US" dirty="0"/>
              <a:t>&lt;</a:t>
            </a:r>
            <a:r>
              <a:rPr lang="en-US" dirty="0" err="1"/>
              <a:t>fieldset</a:t>
            </a:r>
            <a:r>
              <a:rPr lang="en-US" dirty="0"/>
              <a:t>&gt;</a:t>
            </a:r>
          </a:p>
          <a:p>
            <a:pPr>
              <a:buClr>
                <a:schemeClr val="accent1"/>
              </a:buClr>
            </a:pPr>
            <a:r>
              <a:rPr lang="en-US" dirty="0"/>
              <a:t>&lt;legend&gt;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6D5311-1130-9205-03D8-3A439C871F4C}"/>
              </a:ext>
            </a:extLst>
          </p:cNvPr>
          <p:cNvSpPr txBox="1"/>
          <p:nvPr/>
        </p:nvSpPr>
        <p:spPr>
          <a:xfrm>
            <a:off x="6008912" y="1548886"/>
            <a:ext cx="5449081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Here are the different input types you can use in a form: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1800" dirty="0">
              <a:latin typeface="Consolas"/>
            </a:endParaRPr>
          </a:p>
          <a:p>
            <a:r>
              <a:rPr lang="en-US" sz="1800" dirty="0"/>
              <a:t>&lt;input type</a:t>
            </a:r>
            <a:r>
              <a:rPr lang="en-US" sz="1800"/>
              <a:t>=“submit"&gt;</a:t>
            </a:r>
            <a:endParaRPr lang="en-US" sz="1800" dirty="0"/>
          </a:p>
          <a:p>
            <a:r>
              <a:rPr lang="en-US" sz="1800" dirty="0"/>
              <a:t>&lt;input type="checkbox"&gt;</a:t>
            </a:r>
          </a:p>
          <a:p>
            <a:r>
              <a:rPr lang="en-US" sz="1800" dirty="0"/>
              <a:t>&lt;input type="email"&gt;</a:t>
            </a:r>
          </a:p>
          <a:p>
            <a:r>
              <a:rPr lang="en-US" sz="1800" dirty="0"/>
              <a:t>&lt;input type="file"&gt;</a:t>
            </a:r>
          </a:p>
          <a:p>
            <a:r>
              <a:rPr lang="en-US" sz="1800" dirty="0"/>
              <a:t>&lt;input type="hidden"&gt;</a:t>
            </a:r>
          </a:p>
          <a:p>
            <a:r>
              <a:rPr lang="en-US" sz="1800" dirty="0"/>
              <a:t>&lt;input type="image"&gt;</a:t>
            </a:r>
          </a:p>
          <a:p>
            <a:r>
              <a:rPr lang="en-US" sz="1800" dirty="0"/>
              <a:t>&lt;input type="month"&gt;</a:t>
            </a:r>
          </a:p>
          <a:p>
            <a:r>
              <a:rPr lang="en-US" sz="1800" dirty="0"/>
              <a:t>&lt;input type="number"&gt;</a:t>
            </a:r>
          </a:p>
          <a:p>
            <a:r>
              <a:rPr lang="en-US" sz="1800" dirty="0"/>
              <a:t>&lt;input type="password"&gt;</a:t>
            </a:r>
          </a:p>
          <a:p>
            <a:r>
              <a:rPr lang="en-US" sz="1800" dirty="0"/>
              <a:t>&lt;input type="radio"&gt;</a:t>
            </a:r>
          </a:p>
          <a:p>
            <a:r>
              <a:rPr lang="en-US" sz="1800" dirty="0"/>
              <a:t>&lt;input type="range"&gt;</a:t>
            </a:r>
          </a:p>
        </p:txBody>
      </p:sp>
    </p:spTree>
    <p:extLst>
      <p:ext uri="{BB962C8B-B14F-4D97-AF65-F5344CB8AC3E}">
        <p14:creationId xmlns:p14="http://schemas.microsoft.com/office/powerpoint/2010/main" val="21507927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8B5D9D-ECF6-2CB0-FF65-A2196450DC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5BFEAD08-5EA2-4F0E-7920-1E7D5F151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484777"/>
          </a:xfrm>
        </p:spPr>
        <p:txBody>
          <a:bodyPr>
            <a:normAutofit fontScale="90000"/>
          </a:bodyPr>
          <a:lstStyle/>
          <a:p>
            <a:r>
              <a:rPr lang="en-US" dirty="0"/>
              <a:t>Form  attributes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FA88D7-FA89-1E13-F871-41349DF4A042}"/>
              </a:ext>
            </a:extLst>
          </p:cNvPr>
          <p:cNvSpPr txBox="1"/>
          <p:nvPr/>
        </p:nvSpPr>
        <p:spPr>
          <a:xfrm>
            <a:off x="457200" y="1268962"/>
            <a:ext cx="1032898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b="1" dirty="0"/>
              <a:t>action</a:t>
            </a:r>
            <a:r>
              <a:rPr lang="en-US" dirty="0"/>
              <a:t>:  Specifies a URL where form data will be sent after submission. </a:t>
            </a:r>
            <a:br>
              <a:rPr lang="en-US" dirty="0"/>
            </a:br>
            <a:r>
              <a:rPr lang="en-US" u="sng" dirty="0"/>
              <a:t>Example: </a:t>
            </a:r>
            <a:r>
              <a:rPr lang="en-US" dirty="0"/>
              <a:t>&lt;form action="/</a:t>
            </a:r>
            <a:r>
              <a:rPr lang="en-US" dirty="0" err="1"/>
              <a:t>submit_form</a:t>
            </a:r>
            <a:r>
              <a:rPr lang="en-US" dirty="0"/>
              <a:t>"&gt;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b="1" dirty="0" err="1"/>
              <a:t>enctype</a:t>
            </a:r>
            <a:r>
              <a:rPr lang="en-US" b="1" dirty="0"/>
              <a:t>:  </a:t>
            </a:r>
            <a:r>
              <a:rPr lang="en-US" dirty="0"/>
              <a:t>Encodes data while submitting.</a:t>
            </a:r>
          </a:p>
          <a:p>
            <a:r>
              <a:rPr lang="en-US" b="1" dirty="0"/>
              <a:t>	application/x-www-form-</a:t>
            </a:r>
            <a:r>
              <a:rPr lang="en-US" b="1" dirty="0" err="1"/>
              <a:t>urlencoded</a:t>
            </a:r>
            <a:r>
              <a:rPr lang="en-US" b="1" dirty="0"/>
              <a:t>: </a:t>
            </a:r>
            <a:r>
              <a:rPr lang="en-US" dirty="0"/>
              <a:t>Default encoding type for text data.</a:t>
            </a:r>
          </a:p>
          <a:p>
            <a:r>
              <a:rPr lang="en-US" b="1" dirty="0"/>
              <a:t>	multipart/form-data: </a:t>
            </a:r>
            <a:r>
              <a:rPr lang="en-US" dirty="0"/>
              <a:t>Required for forms that upload files.</a:t>
            </a:r>
          </a:p>
          <a:p>
            <a:r>
              <a:rPr lang="en-US" b="1" dirty="0"/>
              <a:t>	text/plain: </a:t>
            </a:r>
            <a:r>
              <a:rPr lang="en-US" dirty="0"/>
              <a:t>Sends data as plain text.</a:t>
            </a:r>
          </a:p>
          <a:p>
            <a:r>
              <a:rPr lang="en-US" dirty="0"/>
              <a:t>	</a:t>
            </a:r>
            <a:r>
              <a:rPr lang="en-US" u="sng" dirty="0"/>
              <a:t>Example</a:t>
            </a:r>
            <a:r>
              <a:rPr lang="en-US" dirty="0"/>
              <a:t>: &lt;form </a:t>
            </a:r>
            <a:r>
              <a:rPr lang="en-US" dirty="0" err="1"/>
              <a:t>enctype</a:t>
            </a:r>
            <a:r>
              <a:rPr lang="en-US" dirty="0"/>
              <a:t>="multipart/form-data"&gt;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b="1" dirty="0"/>
              <a:t>target</a:t>
            </a:r>
            <a:r>
              <a:rPr lang="en-US" dirty="0"/>
              <a:t>: Specifies where to display the response after submitting the form. Common values include:</a:t>
            </a:r>
          </a:p>
          <a:p>
            <a:r>
              <a:rPr lang="en-US" dirty="0"/>
              <a:t>    </a:t>
            </a:r>
            <a:r>
              <a:rPr lang="en-US" b="1" dirty="0"/>
              <a:t>_self </a:t>
            </a:r>
            <a:r>
              <a:rPr lang="en-US" dirty="0"/>
              <a:t>(default): Displays the response in the same window or tab.</a:t>
            </a:r>
          </a:p>
          <a:p>
            <a:r>
              <a:rPr lang="en-US" b="1" dirty="0"/>
              <a:t>    _blank: </a:t>
            </a:r>
            <a:r>
              <a:rPr lang="en-US" dirty="0"/>
              <a:t>Opens the response in a new tab or window.</a:t>
            </a:r>
          </a:p>
          <a:p>
            <a:r>
              <a:rPr lang="en-US" dirty="0"/>
              <a:t>    _parent: Displays the response in the parent frame.</a:t>
            </a:r>
          </a:p>
          <a:p>
            <a:r>
              <a:rPr lang="en-US" dirty="0"/>
              <a:t>    _top: Displays the response in the full body of the window.</a:t>
            </a:r>
          </a:p>
          <a:p>
            <a:r>
              <a:rPr lang="en-US" dirty="0"/>
              <a:t>    Example: &lt;form target="_blank"&gt;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9306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009A45-C3EC-21A4-AE50-94E65BC70F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2B98ECD0-DF15-2752-E89B-60EDEBBB3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484777"/>
          </a:xfrm>
        </p:spPr>
        <p:txBody>
          <a:bodyPr>
            <a:normAutofit fontScale="90000"/>
          </a:bodyPr>
          <a:lstStyle/>
          <a:p>
            <a:r>
              <a:rPr lang="en-US" dirty="0"/>
              <a:t>Form  attributes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F48499-93C0-C8DE-D2D3-A9083C118FF0}"/>
              </a:ext>
            </a:extLst>
          </p:cNvPr>
          <p:cNvSpPr txBox="1"/>
          <p:nvPr/>
        </p:nvSpPr>
        <p:spPr>
          <a:xfrm>
            <a:off x="457200" y="1268962"/>
            <a:ext cx="10328988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b="1" dirty="0"/>
              <a:t>autocomplete</a:t>
            </a:r>
            <a:r>
              <a:rPr lang="en-US" dirty="0"/>
              <a:t>: Specifies whether the browser should automatically complete the form fields.</a:t>
            </a:r>
          </a:p>
          <a:p>
            <a:r>
              <a:rPr lang="en-US" dirty="0"/>
              <a:t>    </a:t>
            </a:r>
            <a:r>
              <a:rPr lang="en-US" b="1" dirty="0"/>
              <a:t>on</a:t>
            </a:r>
            <a:r>
              <a:rPr lang="en-US" dirty="0"/>
              <a:t>: Allows autocomplete.</a:t>
            </a:r>
          </a:p>
          <a:p>
            <a:r>
              <a:rPr lang="en-US" dirty="0"/>
              <a:t>    </a:t>
            </a:r>
            <a:r>
              <a:rPr lang="en-US" b="1" dirty="0"/>
              <a:t>off</a:t>
            </a:r>
            <a:r>
              <a:rPr lang="en-US" dirty="0"/>
              <a:t>: Disables autocomplete.</a:t>
            </a:r>
          </a:p>
          <a:p>
            <a:r>
              <a:rPr lang="en-US" dirty="0"/>
              <a:t>    Example: &lt;form autocomplete="off"&gt;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b="1" dirty="0" err="1"/>
              <a:t>novalidate</a:t>
            </a:r>
            <a:r>
              <a:rPr lang="en-US" dirty="0"/>
              <a:t>: Prevents the browser from performing the default form validation.</a:t>
            </a:r>
          </a:p>
          <a:p>
            <a:r>
              <a:rPr lang="en-US" dirty="0"/>
              <a:t>    Example: &lt;form </a:t>
            </a:r>
            <a:r>
              <a:rPr lang="en-US" dirty="0" err="1"/>
              <a:t>novalidate</a:t>
            </a:r>
            <a:r>
              <a:rPr lang="en-US" dirty="0"/>
              <a:t>&gt;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b="1" dirty="0"/>
              <a:t>method</a:t>
            </a:r>
            <a:r>
              <a:rPr lang="en-US" dirty="0"/>
              <a:t>: Defines the HTTP method (GET or POST).</a:t>
            </a:r>
          </a:p>
          <a:p>
            <a:r>
              <a:rPr lang="en-US" dirty="0"/>
              <a:t>    </a:t>
            </a:r>
            <a:r>
              <a:rPr lang="en-US" b="1" dirty="0"/>
              <a:t>GET</a:t>
            </a:r>
            <a:r>
              <a:rPr lang="en-US" dirty="0"/>
              <a:t>: Appends the form data to the URL </a:t>
            </a:r>
          </a:p>
          <a:p>
            <a:r>
              <a:rPr lang="en-US" b="1" dirty="0"/>
              <a:t>    POST</a:t>
            </a:r>
            <a:r>
              <a:rPr lang="en-US" dirty="0"/>
              <a:t>: Sends the form data in the body of the request (</a:t>
            </a:r>
            <a:r>
              <a:rPr lang="en-US" b="1" dirty="0"/>
              <a:t>more secure</a:t>
            </a:r>
            <a:r>
              <a:rPr lang="en-US" dirty="0"/>
              <a:t>).</a:t>
            </a:r>
          </a:p>
          <a:p>
            <a:r>
              <a:rPr lang="en-US" dirty="0"/>
              <a:t>    Example: &lt;form method="POST"&gt;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5672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427FBE-395F-95FD-D5E4-39D575A7DB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2E84EE01-A759-A4DB-5280-2EEAAD9E5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484777"/>
          </a:xfrm>
        </p:spPr>
        <p:txBody>
          <a:bodyPr>
            <a:normAutofit fontScale="90000"/>
          </a:bodyPr>
          <a:lstStyle/>
          <a:p>
            <a:r>
              <a:rPr lang="en-US" dirty="0"/>
              <a:t>Inline  vs  block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ED33C83-2E1D-4546-F971-1A61CA1567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832117"/>
              </p:ext>
            </p:extLst>
          </p:nvPr>
        </p:nvGraphicFramePr>
        <p:xfrm>
          <a:off x="585756" y="1494107"/>
          <a:ext cx="11138884" cy="1818388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5569442">
                  <a:extLst>
                    <a:ext uri="{9D8B030D-6E8A-4147-A177-3AD203B41FA5}">
                      <a16:colId xmlns:a16="http://schemas.microsoft.com/office/drawing/2014/main" val="52308272"/>
                    </a:ext>
                  </a:extLst>
                </a:gridCol>
                <a:gridCol w="5569442">
                  <a:extLst>
                    <a:ext uri="{9D8B030D-6E8A-4147-A177-3AD203B41FA5}">
                      <a16:colId xmlns:a16="http://schemas.microsoft.com/office/drawing/2014/main" val="12178003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Inline elements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Block elements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4596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Does not start on a new 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Starts on a new 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6606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Only take up as much width as their content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Take </a:t>
                      </a:r>
                      <a:r>
                        <a:rPr lang="en-US" b="0" dirty="0"/>
                        <a:t>the full available width </a:t>
                      </a:r>
                      <a:r>
                        <a:rPr lang="en-US" dirty="0"/>
                        <a:t>by default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7615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&lt;span&gt;, &lt;a&gt;, &lt;</a:t>
                      </a:r>
                      <a:r>
                        <a:rPr lang="en-US" dirty="0" err="1"/>
                        <a:t>img</a:t>
                      </a:r>
                      <a:r>
                        <a:rPr lang="en-US" dirty="0"/>
                        <a:t>&gt;, &lt;label&gt;, &lt;input&gt;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&lt;p&gt;, &lt;div&gt;, &lt;h1&gt;, &lt;form&gt;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09043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60395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0AC56A-C529-DBC6-A83D-D911C5C84C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49276BD2-67A1-B4A5-5EB0-154F5BB32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484777"/>
          </a:xfrm>
        </p:spPr>
        <p:txBody>
          <a:bodyPr>
            <a:normAutofit fontScale="90000"/>
          </a:bodyPr>
          <a:lstStyle/>
          <a:p>
            <a:r>
              <a:rPr lang="en-US" dirty="0"/>
              <a:t>Get  vs  post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CA8ECAD-F471-68CC-7D76-61098D41FB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2999101"/>
              </p:ext>
            </p:extLst>
          </p:nvPr>
        </p:nvGraphicFramePr>
        <p:xfrm>
          <a:off x="529771" y="1335486"/>
          <a:ext cx="11194869" cy="397764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2269413">
                  <a:extLst>
                    <a:ext uri="{9D8B030D-6E8A-4147-A177-3AD203B41FA5}">
                      <a16:colId xmlns:a16="http://schemas.microsoft.com/office/drawing/2014/main" val="3962186220"/>
                    </a:ext>
                  </a:extLst>
                </a:gridCol>
                <a:gridCol w="4320073">
                  <a:extLst>
                    <a:ext uri="{9D8B030D-6E8A-4147-A177-3AD203B41FA5}">
                      <a16:colId xmlns:a16="http://schemas.microsoft.com/office/drawing/2014/main" val="2062981539"/>
                    </a:ext>
                  </a:extLst>
                </a:gridCol>
                <a:gridCol w="4605383">
                  <a:extLst>
                    <a:ext uri="{9D8B030D-6E8A-4147-A177-3AD203B41FA5}">
                      <a16:colId xmlns:a16="http://schemas.microsoft.com/office/drawing/2014/main" val="526184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20888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Browsing History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Saved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 saved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6599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2048 characters maximum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restriction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123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 types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ASCII types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restriction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2743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Less</a:t>
                      </a:r>
                      <a:r>
                        <a:rPr lang="en-US" b="0" dirty="0"/>
                        <a:t> </a:t>
                      </a:r>
                      <a:r>
                        <a:rPr lang="en-US" b="1" dirty="0"/>
                        <a:t>secure</a:t>
                      </a:r>
                      <a:r>
                        <a:rPr lang="en-US" b="0" dirty="0"/>
                        <a:t>. Because data is sent as URL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Much safer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37065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Visibility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visible to everyone as URL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is not displayed as URL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58351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Bookmark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Can be bookmarked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Can not be bookmarked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0303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Cache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Can be cached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Can not be cached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4696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Back/reload button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Harmless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resubmitted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671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Enctype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application/x-www-form-</a:t>
                      </a:r>
                      <a:r>
                        <a:rPr lang="en-US" b="0" dirty="0" err="1"/>
                        <a:t>urlencoded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application/x-www-form-</a:t>
                      </a:r>
                      <a:r>
                        <a:rPr lang="en-US" b="0" dirty="0" err="1"/>
                        <a:t>urlencoded</a:t>
                      </a:r>
                      <a:r>
                        <a:rPr lang="en-US" b="0" dirty="0"/>
                        <a:t> </a:t>
                      </a:r>
                    </a:p>
                    <a:p>
                      <a:r>
                        <a:rPr lang="en-US" b="0" dirty="0"/>
                        <a:t>or multipart/form-data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75205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6138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23E1E4-7CB2-923B-9D41-672CB85E0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280" y="944752"/>
            <a:ext cx="3259016" cy="52015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topics	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667A9A-3428-68BE-D555-0DE1859FDF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1513" y="1670180"/>
            <a:ext cx="3123783" cy="488924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HTML Theory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HTML document structure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HTML element structure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Important tags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Tag attributes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Table tags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Semantic vs Non-semantic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List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Form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XML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XHTML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DHTML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DOM</a:t>
            </a:r>
          </a:p>
        </p:txBody>
      </p:sp>
      <p:pic>
        <p:nvPicPr>
          <p:cNvPr id="5" name="Picture Placeholder 4" descr="Cloud network graphic">
            <a:extLst>
              <a:ext uri="{FF2B5EF4-FFF2-40B4-BE49-F238E27FC236}">
                <a16:creationId xmlns:a16="http://schemas.microsoft.com/office/drawing/2014/main" id="{F83B0323-C46B-7195-DEB9-EE9AF9726DA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3461" r="13634" b="2"/>
          <a:stretch>
            <a:fillRect/>
          </a:stretch>
        </p:blipFill>
        <p:spPr>
          <a:xfrm>
            <a:off x="4241830" y="601200"/>
            <a:ext cx="7503636" cy="578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1259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0E952C-3F3A-9610-49CF-31659BC43C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0DA497E4-2F4A-1B4F-EF1A-179969BED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484777"/>
          </a:xfrm>
        </p:spPr>
        <p:txBody>
          <a:bodyPr>
            <a:normAutofit fontScale="90000"/>
          </a:bodyPr>
          <a:lstStyle/>
          <a:p>
            <a:r>
              <a:rPr lang="en-US" dirty="0"/>
              <a:t>ID  vs  name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49278A1-808A-BC0E-8035-99F20AFF7C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5011081"/>
              </p:ext>
            </p:extLst>
          </p:nvPr>
        </p:nvGraphicFramePr>
        <p:xfrm>
          <a:off x="604414" y="1447457"/>
          <a:ext cx="11120226" cy="14833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5560113">
                  <a:extLst>
                    <a:ext uri="{9D8B030D-6E8A-4147-A177-3AD203B41FA5}">
                      <a16:colId xmlns:a16="http://schemas.microsoft.com/office/drawing/2014/main" val="3749416853"/>
                    </a:ext>
                  </a:extLst>
                </a:gridCol>
                <a:gridCol w="5560113">
                  <a:extLst>
                    <a:ext uri="{9D8B030D-6E8A-4147-A177-3AD203B41FA5}">
                      <a16:colId xmlns:a16="http://schemas.microsoft.com/office/drawing/2014/main" val="12439935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Id attribute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 attribute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442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Uniquely identify a single element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Primarily used to reference form elements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8850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Must be unique within the document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Usually shared by multiple elements to group them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712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Used as a selector for CSS and JS for DOM manipulation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Used for form data handling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5202904"/>
                  </a:ext>
                </a:extLst>
              </a:tr>
            </a:tbl>
          </a:graphicData>
        </a:graphic>
      </p:graphicFrame>
      <p:pic>
        <p:nvPicPr>
          <p:cNvPr id="7170" name="Picture 2" descr="HTML IDs &amp; Classes Lesson | Uxcel">
            <a:extLst>
              <a:ext uri="{FF2B5EF4-FFF2-40B4-BE49-F238E27FC236}">
                <a16:creationId xmlns:a16="http://schemas.microsoft.com/office/drawing/2014/main" id="{00FA09E6-8A90-614F-C449-8B21C27588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142" y="3586062"/>
            <a:ext cx="4307634" cy="2692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F1762F7-7849-1938-3B29-F6E2F333B5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5792" y="3622326"/>
            <a:ext cx="5087060" cy="2619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5838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91D139-2BF1-830C-E17C-66B07EC54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A85D242B-18E1-C222-3E18-65B3DC5B0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49088"/>
            <a:ext cx="11267440" cy="620893"/>
          </a:xfrm>
        </p:spPr>
        <p:txBody>
          <a:bodyPr>
            <a:normAutofit/>
          </a:bodyPr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25C450BC-7AE8-40F6-02F4-970468872E23}"/>
              </a:ext>
            </a:extLst>
          </p:cNvPr>
          <p:cNvSpPr txBox="1">
            <a:spLocks/>
          </p:cNvSpPr>
          <p:nvPr/>
        </p:nvSpPr>
        <p:spPr>
          <a:xfrm>
            <a:off x="457200" y="1539554"/>
            <a:ext cx="11267440" cy="223205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XML stands for </a:t>
            </a:r>
            <a:r>
              <a:rPr lang="en-US" dirty="0" err="1"/>
              <a:t>eXtensible</a:t>
            </a:r>
            <a:r>
              <a:rPr lang="en-US" dirty="0"/>
              <a:t> Markup Language.</a:t>
            </a:r>
          </a:p>
          <a:p>
            <a:r>
              <a:rPr lang="en-US" dirty="0"/>
              <a:t>XML was designed to </a:t>
            </a:r>
            <a:r>
              <a:rPr lang="en-US" b="1" dirty="0"/>
              <a:t>store and transport data,</a:t>
            </a:r>
            <a:r>
              <a:rPr lang="en-US" b="1" dirty="0">
                <a:latin typeface="+mj-lt"/>
              </a:rPr>
              <a:t> </a:t>
            </a:r>
            <a:r>
              <a:rPr lang="en-US" altLang="en-US" kern="0" dirty="0">
                <a:solidFill>
                  <a:srgbClr val="FF0000"/>
                </a:solidFill>
                <a:latin typeface="+mj-lt"/>
              </a:rPr>
              <a:t>not to display data</a:t>
            </a:r>
            <a:endParaRPr lang="en-US" dirty="0"/>
          </a:p>
          <a:p>
            <a:r>
              <a:rPr lang="en-US" dirty="0"/>
              <a:t>XML tags are </a:t>
            </a:r>
            <a:r>
              <a:rPr lang="en-US" dirty="0">
                <a:solidFill>
                  <a:srgbClr val="FF0000"/>
                </a:solidFill>
              </a:rPr>
              <a:t>not predefined</a:t>
            </a:r>
          </a:p>
          <a:p>
            <a:r>
              <a:rPr lang="en-US" altLang="en-US" kern="0" dirty="0">
                <a:solidFill>
                  <a:schemeClr val="tx1"/>
                </a:solidFill>
                <a:latin typeface="+mj-lt"/>
              </a:rPr>
              <a:t>XML is a W3C Recommendation</a:t>
            </a:r>
            <a:endParaRPr lang="en-US" dirty="0">
              <a:solidFill>
                <a:schemeClr val="tx1"/>
              </a:solidFill>
              <a:latin typeface="+mj-lt"/>
            </a:endParaRPr>
          </a:p>
          <a:p>
            <a:r>
              <a:rPr lang="en-US" dirty="0"/>
              <a:t>XML tags are self-descriptive.  They are both human and machine-readable.</a:t>
            </a:r>
          </a:p>
          <a:p>
            <a:r>
              <a:rPr lang="en-US" dirty="0"/>
              <a:t>XML have </a:t>
            </a:r>
            <a:r>
              <a:rPr lang="en-US" b="1" dirty="0"/>
              <a:t>tree-like</a:t>
            </a:r>
            <a:r>
              <a:rPr lang="en-US" dirty="0"/>
              <a:t> structured</a:t>
            </a:r>
          </a:p>
          <a:p>
            <a:endParaRPr lang="en-US" dirty="0"/>
          </a:p>
          <a:p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20FF279-CFF1-F56D-16D4-2632DD6266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87"/>
          <a:stretch>
            <a:fillRect/>
          </a:stretch>
        </p:blipFill>
        <p:spPr bwMode="auto">
          <a:xfrm>
            <a:off x="3777585" y="3841181"/>
            <a:ext cx="4246741" cy="2543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746421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1A1828-F57E-AF99-C082-4C6B00C43E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E6A4E290-C6EB-8050-4AC2-41C8457E5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49088"/>
            <a:ext cx="11267440" cy="620893"/>
          </a:xfrm>
        </p:spPr>
        <p:txBody>
          <a:bodyPr>
            <a:normAutofit/>
          </a:bodyPr>
          <a:lstStyle/>
          <a:p>
            <a:r>
              <a:rPr lang="en-US" dirty="0"/>
              <a:t>XHTML, DHTML</a:t>
            </a: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2541537E-5AB5-C218-7DCA-B4A722D23896}"/>
              </a:ext>
            </a:extLst>
          </p:cNvPr>
          <p:cNvSpPr txBox="1">
            <a:spLocks/>
          </p:cNvSpPr>
          <p:nvPr/>
        </p:nvSpPr>
        <p:spPr>
          <a:xfrm>
            <a:off x="457200" y="1670187"/>
            <a:ext cx="11267440" cy="27152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XHTML (</a:t>
            </a:r>
            <a:r>
              <a:rPr lang="en-US" dirty="0" err="1"/>
              <a:t>eXtensible</a:t>
            </a:r>
            <a:r>
              <a:rPr lang="en-US" dirty="0"/>
              <a:t> Hyper Text Markup Language)</a:t>
            </a:r>
          </a:p>
          <a:p>
            <a:r>
              <a:rPr lang="en-US" dirty="0"/>
              <a:t>It is a combination of XML and HTML. Stricter than HTML (well-formed syntax)</a:t>
            </a:r>
          </a:p>
          <a:p>
            <a:r>
              <a:rPr lang="en-US" dirty="0"/>
              <a:t>DHTML (Dynamic HTML)</a:t>
            </a:r>
          </a:p>
          <a:p>
            <a:r>
              <a:rPr lang="en-US" dirty="0"/>
              <a:t>It is a collection of technology (HTML, JavaScript, CSS, DOM) that enables HTML to be dynamic and interactive.</a:t>
            </a:r>
          </a:p>
          <a:p>
            <a:r>
              <a:rPr lang="en-US" dirty="0"/>
              <a:t>Static webpage: Not interactive. Users can only view contents.</a:t>
            </a:r>
          </a:p>
          <a:p>
            <a:r>
              <a:rPr lang="en-US" dirty="0"/>
              <a:t>Dynamic webpage: Interactive and dynamic. Content can change based on user actions or data</a:t>
            </a:r>
          </a:p>
          <a:p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59652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EBA544F6-BF8C-2C87-3906-146BEDB4C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568753"/>
          </a:xfrm>
        </p:spPr>
        <p:txBody>
          <a:bodyPr/>
          <a:lstStyle/>
          <a:p>
            <a:r>
              <a:rPr lang="en-US" dirty="0"/>
              <a:t>DOM (Document object model)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9D25EC2-B0FA-81EE-3C58-A80F57F376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5507" y="1506231"/>
            <a:ext cx="11109133" cy="3633047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 </a:t>
            </a:r>
            <a:r>
              <a:rPr lang="en-US" b="1" dirty="0"/>
              <a:t>standard</a:t>
            </a:r>
            <a:r>
              <a:rPr lang="en-US" dirty="0"/>
              <a:t> for accessing documents like XML and HTML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Allows programs to dynamically </a:t>
            </a:r>
            <a:r>
              <a:rPr lang="en-US" b="1" dirty="0"/>
              <a:t>access and update </a:t>
            </a:r>
            <a:r>
              <a:rPr lang="en-US" dirty="0"/>
              <a:t>a document.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The nodes of every document are organized in a tree structure, called the </a:t>
            </a:r>
            <a:r>
              <a:rPr lang="en-US" b="1" dirty="0"/>
              <a:t>DOM tree</a:t>
            </a:r>
            <a:r>
              <a:rPr lang="en-US" dirty="0"/>
              <a:t>.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D77803C-6484-110C-F87A-50BEE09A00A3}"/>
              </a:ext>
            </a:extLst>
          </p:cNvPr>
          <p:cNvGrpSpPr/>
          <p:nvPr/>
        </p:nvGrpSpPr>
        <p:grpSpPr>
          <a:xfrm>
            <a:off x="1852078" y="2813585"/>
            <a:ext cx="8477683" cy="3792490"/>
            <a:chOff x="101246" y="2233738"/>
            <a:chExt cx="8723788" cy="396815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B35467B-2141-34FA-9A1E-467D4D7A4D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152905" y="2233738"/>
              <a:ext cx="5672129" cy="39681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93D3129-EB5F-AC09-9142-975389EDB9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101246" y="2233738"/>
              <a:ext cx="6007738" cy="39681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769054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7CD950-4D4B-5FC0-9400-DE2194F0CB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D47AC3BE-26D5-5986-1236-1C3F11F9D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559422"/>
          </a:xfrm>
        </p:spPr>
        <p:txBody>
          <a:bodyPr/>
          <a:lstStyle/>
          <a:p>
            <a:r>
              <a:rPr lang="en-US"/>
              <a:t>More Important </a:t>
            </a:r>
            <a:r>
              <a:rPr lang="en-US" dirty="0"/>
              <a:t>tags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3F7169D5-67C2-7015-3C62-39410BF17F63}"/>
              </a:ext>
            </a:extLst>
          </p:cNvPr>
          <p:cNvSpPr txBox="1">
            <a:spLocks/>
          </p:cNvSpPr>
          <p:nvPr/>
        </p:nvSpPr>
        <p:spPr>
          <a:xfrm>
            <a:off x="457200" y="1455576"/>
            <a:ext cx="11267440" cy="48612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Text content: &lt;p&gt;, &lt;span&gt;, &lt;h1&gt; to &lt;h6&gt;, &lt;a&gt;, &lt;</a:t>
            </a:r>
            <a:r>
              <a:rPr lang="en-US" dirty="0" err="1">
                <a:solidFill>
                  <a:schemeClr val="tx1"/>
                </a:solidFill>
              </a:rPr>
              <a:t>br</a:t>
            </a:r>
            <a:r>
              <a:rPr lang="en-US" dirty="0">
                <a:solidFill>
                  <a:schemeClr val="tx1"/>
                </a:solidFill>
              </a:rPr>
              <a:t>&gt;, &lt;</a:t>
            </a:r>
            <a:r>
              <a:rPr lang="en-US" dirty="0" err="1">
                <a:solidFill>
                  <a:schemeClr val="tx1"/>
                </a:solidFill>
              </a:rPr>
              <a:t>hr</a:t>
            </a:r>
            <a:r>
              <a:rPr lang="en-US" dirty="0">
                <a:solidFill>
                  <a:schemeClr val="tx1"/>
                </a:solidFill>
              </a:rPr>
              <a:t>&gt;</a:t>
            </a:r>
          </a:p>
          <a:p>
            <a:r>
              <a:rPr lang="en-US" dirty="0">
                <a:solidFill>
                  <a:schemeClr val="tx1"/>
                </a:solidFill>
              </a:rPr>
              <a:t>Text formatting: &lt;</a:t>
            </a:r>
            <a:r>
              <a:rPr lang="en-US" dirty="0" err="1">
                <a:solidFill>
                  <a:schemeClr val="tx1"/>
                </a:solidFill>
              </a:rPr>
              <a:t>i</a:t>
            </a:r>
            <a:r>
              <a:rPr lang="en-US" dirty="0">
                <a:solidFill>
                  <a:schemeClr val="tx1"/>
                </a:solidFill>
              </a:rPr>
              <a:t>&gt;, &lt;strong&gt;, &lt;b&gt;, &lt;</a:t>
            </a:r>
            <a:r>
              <a:rPr lang="en-US" dirty="0" err="1">
                <a:solidFill>
                  <a:schemeClr val="tx1"/>
                </a:solidFill>
              </a:rPr>
              <a:t>em</a:t>
            </a:r>
            <a:r>
              <a:rPr lang="en-US" dirty="0">
                <a:solidFill>
                  <a:schemeClr val="tx1"/>
                </a:solidFill>
              </a:rPr>
              <a:t>&gt;, &lt;u&gt;, &lt;sub&gt;, &lt;sup&gt;</a:t>
            </a:r>
          </a:p>
          <a:p>
            <a:r>
              <a:rPr lang="en-US" dirty="0">
                <a:solidFill>
                  <a:schemeClr val="tx1"/>
                </a:solidFill>
              </a:rPr>
              <a:t>Container: &lt;div&gt;, &lt;section&gt;, &lt;main&gt;, &lt;nav&gt;, &lt;header&gt;, &lt;footer&gt;, &lt;aside&gt;</a:t>
            </a:r>
          </a:p>
          <a:p>
            <a:r>
              <a:rPr lang="en-US" dirty="0">
                <a:solidFill>
                  <a:schemeClr val="tx1"/>
                </a:solidFill>
              </a:rPr>
              <a:t>Lists: &lt;ul&gt;, &lt;</a:t>
            </a:r>
            <a:r>
              <a:rPr lang="en-US" dirty="0" err="1">
                <a:solidFill>
                  <a:schemeClr val="tx1"/>
                </a:solidFill>
              </a:rPr>
              <a:t>ol</a:t>
            </a:r>
            <a:r>
              <a:rPr lang="en-US" dirty="0">
                <a:solidFill>
                  <a:schemeClr val="tx1"/>
                </a:solidFill>
              </a:rPr>
              <a:t>&gt;, &lt;li&gt;</a:t>
            </a:r>
          </a:p>
          <a:p>
            <a:r>
              <a:rPr lang="en-US" dirty="0">
                <a:solidFill>
                  <a:schemeClr val="tx1"/>
                </a:solidFill>
              </a:rPr>
              <a:t>Table: &lt;table&gt;, &lt;</a:t>
            </a:r>
            <a:r>
              <a:rPr lang="en-US" dirty="0" err="1">
                <a:solidFill>
                  <a:schemeClr val="tx1"/>
                </a:solidFill>
              </a:rPr>
              <a:t>thead</a:t>
            </a:r>
            <a:r>
              <a:rPr lang="en-US" dirty="0">
                <a:solidFill>
                  <a:schemeClr val="tx1"/>
                </a:solidFill>
              </a:rPr>
              <a:t>&gt;, &lt;</a:t>
            </a:r>
            <a:r>
              <a:rPr lang="en-US" dirty="0" err="1">
                <a:solidFill>
                  <a:schemeClr val="tx1"/>
                </a:solidFill>
              </a:rPr>
              <a:t>tbody</a:t>
            </a:r>
            <a:r>
              <a:rPr lang="en-US" dirty="0">
                <a:solidFill>
                  <a:schemeClr val="tx1"/>
                </a:solidFill>
              </a:rPr>
              <a:t>&gt;, &lt;</a:t>
            </a:r>
            <a:r>
              <a:rPr lang="en-US" dirty="0" err="1">
                <a:solidFill>
                  <a:schemeClr val="tx1"/>
                </a:solidFill>
              </a:rPr>
              <a:t>tfoot</a:t>
            </a:r>
            <a:r>
              <a:rPr lang="en-US" dirty="0">
                <a:solidFill>
                  <a:schemeClr val="tx1"/>
                </a:solidFill>
              </a:rPr>
              <a:t>&gt;, &lt;</a:t>
            </a:r>
            <a:r>
              <a:rPr lang="en-US" dirty="0" err="1">
                <a:solidFill>
                  <a:schemeClr val="tx1"/>
                </a:solidFill>
              </a:rPr>
              <a:t>th</a:t>
            </a:r>
            <a:r>
              <a:rPr lang="en-US" dirty="0">
                <a:solidFill>
                  <a:schemeClr val="tx1"/>
                </a:solidFill>
              </a:rPr>
              <a:t>&gt;, &lt;td&gt;, &lt;tr&gt;</a:t>
            </a:r>
          </a:p>
          <a:p>
            <a:r>
              <a:rPr lang="en-US" dirty="0">
                <a:solidFill>
                  <a:schemeClr val="tx1"/>
                </a:solidFill>
              </a:rPr>
              <a:t>Media: &lt;</a:t>
            </a:r>
            <a:r>
              <a:rPr lang="en-US" dirty="0" err="1">
                <a:solidFill>
                  <a:schemeClr val="tx1"/>
                </a:solidFill>
              </a:rPr>
              <a:t>img</a:t>
            </a:r>
            <a:r>
              <a:rPr lang="en-US" dirty="0">
                <a:solidFill>
                  <a:schemeClr val="tx1"/>
                </a:solidFill>
              </a:rPr>
              <a:t>&gt;, &lt;</a:t>
            </a:r>
            <a:r>
              <a:rPr lang="en-US" dirty="0" err="1">
                <a:solidFill>
                  <a:schemeClr val="tx1"/>
                </a:solidFill>
              </a:rPr>
              <a:t>iframe</a:t>
            </a:r>
            <a:r>
              <a:rPr lang="en-US" dirty="0">
                <a:solidFill>
                  <a:schemeClr val="tx1"/>
                </a:solidFill>
              </a:rPr>
              <a:t>&gt;</a:t>
            </a:r>
          </a:p>
          <a:p>
            <a:r>
              <a:rPr lang="en-US" dirty="0">
                <a:solidFill>
                  <a:schemeClr val="tx1"/>
                </a:solidFill>
              </a:rPr>
              <a:t>Forms and input: &lt;form&gt;, &lt;input&gt;, &lt;select&gt;, &lt;option&gt;, &lt;label&gt;, &lt;button&gt;, &lt;</a:t>
            </a:r>
            <a:r>
              <a:rPr lang="en-US" dirty="0" err="1">
                <a:solidFill>
                  <a:schemeClr val="tx1"/>
                </a:solidFill>
              </a:rPr>
              <a:t>textarea</a:t>
            </a:r>
            <a:r>
              <a:rPr lang="en-US" dirty="0">
                <a:solidFill>
                  <a:schemeClr val="tx1"/>
                </a:solidFill>
              </a:rPr>
              <a:t>&gt;</a:t>
            </a:r>
          </a:p>
          <a:p>
            <a:r>
              <a:rPr lang="en-US" dirty="0">
                <a:solidFill>
                  <a:schemeClr val="tx1"/>
                </a:solidFill>
              </a:rPr>
              <a:t>Document structure and meta: &lt;html&gt;, &lt;head&gt;, &lt;body&gt;, &lt;link&gt;, &lt;script&gt;, &lt;meta&gt;, &lt;title&gt;, &lt;style&gt;</a:t>
            </a:r>
          </a:p>
        </p:txBody>
      </p:sp>
    </p:spTree>
    <p:extLst>
      <p:ext uri="{BB962C8B-B14F-4D97-AF65-F5344CB8AC3E}">
        <p14:creationId xmlns:p14="http://schemas.microsoft.com/office/powerpoint/2010/main" val="2339826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050AF97-F882-2CF2-3D24-1A6974A5CB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671" b="8340"/>
          <a:stretch>
            <a:fillRect/>
          </a:stretch>
        </p:blipFill>
        <p:spPr>
          <a:xfrm>
            <a:off x="6733965" y="3433662"/>
            <a:ext cx="3590973" cy="2877703"/>
          </a:xfrm>
          <a:prstGeom prst="rect">
            <a:avLst/>
          </a:prstGeom>
        </p:spPr>
      </p:pic>
      <p:pic>
        <p:nvPicPr>
          <p:cNvPr id="28" name="Picture 27" descr="Cartoon of a person in a forest&#10;&#10;AI-generated content may be incorrect.">
            <a:extLst>
              <a:ext uri="{FF2B5EF4-FFF2-40B4-BE49-F238E27FC236}">
                <a16:creationId xmlns:a16="http://schemas.microsoft.com/office/drawing/2014/main" id="{80807DA9-1924-A3C1-1B59-7AA53CA42BE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6963"/>
          <a:stretch>
            <a:fillRect/>
          </a:stretch>
        </p:blipFill>
        <p:spPr>
          <a:xfrm>
            <a:off x="477173" y="666349"/>
            <a:ext cx="3590973" cy="2506128"/>
          </a:xfrm>
          <a:prstGeom prst="rect">
            <a:avLst/>
          </a:prstGeom>
        </p:spPr>
      </p:pic>
      <p:pic>
        <p:nvPicPr>
          <p:cNvPr id="24" name="Picture 23" descr="A skeleton of a dinosaur&#10;&#10;AI-generated content may be incorrect.">
            <a:extLst>
              <a:ext uri="{FF2B5EF4-FFF2-40B4-BE49-F238E27FC236}">
                <a16:creationId xmlns:a16="http://schemas.microsoft.com/office/drawing/2014/main" id="{C4AD4464-1549-B948-79B6-203D1868A64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9501" b="8454"/>
          <a:stretch>
            <a:fillRect/>
          </a:stretch>
        </p:blipFill>
        <p:spPr>
          <a:xfrm>
            <a:off x="3365367" y="1679103"/>
            <a:ext cx="2363256" cy="1352939"/>
          </a:xfrm>
          <a:prstGeom prst="rect">
            <a:avLst/>
          </a:prstGeom>
        </p:spPr>
      </p:pic>
      <p:pic>
        <p:nvPicPr>
          <p:cNvPr id="30" name="Picture 29" descr="Cartoon person in a purple shirt&#10;&#10;AI-generated content may be incorrect.">
            <a:extLst>
              <a:ext uri="{FF2B5EF4-FFF2-40B4-BE49-F238E27FC236}">
                <a16:creationId xmlns:a16="http://schemas.microsoft.com/office/drawing/2014/main" id="{335BB789-74DA-AF10-2AC2-0903DFC7DD4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267" t="22925" r="2291" b="6268"/>
          <a:stretch>
            <a:fillRect/>
          </a:stretch>
        </p:blipFill>
        <p:spPr>
          <a:xfrm flipH="1">
            <a:off x="6733966" y="666350"/>
            <a:ext cx="3590974" cy="2506128"/>
          </a:xfrm>
          <a:prstGeom prst="rect">
            <a:avLst/>
          </a:prstGeom>
        </p:spPr>
      </p:pic>
      <p:pic>
        <p:nvPicPr>
          <p:cNvPr id="32" name="Picture 31" descr="Cartoon person with brown eyes and red shirt&#10;&#10;AI-generated content may be incorrect.">
            <a:extLst>
              <a:ext uri="{FF2B5EF4-FFF2-40B4-BE49-F238E27FC236}">
                <a16:creationId xmlns:a16="http://schemas.microsoft.com/office/drawing/2014/main" id="{22A7E8B0-7E30-3D52-3600-9D405D3F471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5709"/>
          <a:stretch>
            <a:fillRect/>
          </a:stretch>
        </p:blipFill>
        <p:spPr>
          <a:xfrm flipH="1">
            <a:off x="477172" y="3458365"/>
            <a:ext cx="3301726" cy="2877702"/>
          </a:xfrm>
          <a:prstGeom prst="rect">
            <a:avLst/>
          </a:prstGeom>
        </p:spPr>
      </p:pic>
      <p:pic>
        <p:nvPicPr>
          <p:cNvPr id="8" name="Picture 7" descr="A cartoon of a tiger lying on its back&#10;&#10;AI-generated content may be incorrect.">
            <a:extLst>
              <a:ext uri="{FF2B5EF4-FFF2-40B4-BE49-F238E27FC236}">
                <a16:creationId xmlns:a16="http://schemas.microsoft.com/office/drawing/2014/main" id="{E6450FC3-AB29-0B8D-B89D-37B19752B34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28571" b="8972"/>
          <a:stretch>
            <a:fillRect/>
          </a:stretch>
        </p:blipFill>
        <p:spPr>
          <a:xfrm>
            <a:off x="9379135" y="1661187"/>
            <a:ext cx="2461571" cy="1361937"/>
          </a:xfrm>
          <a:prstGeom prst="rect">
            <a:avLst/>
          </a:prstGeom>
        </p:spPr>
      </p:pic>
      <p:pic>
        <p:nvPicPr>
          <p:cNvPr id="12" name="Picture 11" descr="Cartoon tiger with black stripes&#10;&#10;AI-generated content may be incorrect.">
            <a:extLst>
              <a:ext uri="{FF2B5EF4-FFF2-40B4-BE49-F238E27FC236}">
                <a16:creationId xmlns:a16="http://schemas.microsoft.com/office/drawing/2014/main" id="{0FAE2E66-CE3A-9706-DB05-F5381F0ACC2C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15852" b="19201"/>
          <a:stretch>
            <a:fillRect/>
          </a:stretch>
        </p:blipFill>
        <p:spPr>
          <a:xfrm>
            <a:off x="3475846" y="4823929"/>
            <a:ext cx="2445224" cy="135294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234A5E46-84FC-F956-169F-8D18838738DD}"/>
              </a:ext>
            </a:extLst>
          </p:cNvPr>
          <p:cNvSpPr txBox="1"/>
          <p:nvPr/>
        </p:nvSpPr>
        <p:spPr>
          <a:xfrm>
            <a:off x="2289231" y="721620"/>
            <a:ext cx="1122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HTML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AB3614F-2343-2027-2560-B479AEB413DA}"/>
              </a:ext>
            </a:extLst>
          </p:cNvPr>
          <p:cNvSpPr txBox="1"/>
          <p:nvPr/>
        </p:nvSpPr>
        <p:spPr>
          <a:xfrm>
            <a:off x="8529451" y="761051"/>
            <a:ext cx="1122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CSS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CD430EA-A216-4440-B5E0-9B8EF5C591FE}"/>
              </a:ext>
            </a:extLst>
          </p:cNvPr>
          <p:cNvSpPr txBox="1"/>
          <p:nvPr/>
        </p:nvSpPr>
        <p:spPr>
          <a:xfrm>
            <a:off x="2096402" y="3443881"/>
            <a:ext cx="1645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</a:rPr>
              <a:t>Javascript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B78B291-C80F-D50A-B405-195637DFC3E1}"/>
              </a:ext>
            </a:extLst>
          </p:cNvPr>
          <p:cNvSpPr txBox="1"/>
          <p:nvPr/>
        </p:nvSpPr>
        <p:spPr>
          <a:xfrm rot="20352602">
            <a:off x="6677983" y="3851511"/>
            <a:ext cx="1832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Programmer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1B642C2-BFBC-D5B5-AEC7-8D3CD801A10C}"/>
              </a:ext>
            </a:extLst>
          </p:cNvPr>
          <p:cNvSpPr txBox="1"/>
          <p:nvPr/>
        </p:nvSpPr>
        <p:spPr>
          <a:xfrm>
            <a:off x="8801147" y="5500399"/>
            <a:ext cx="1303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ChatGPT</a:t>
            </a:r>
          </a:p>
        </p:txBody>
      </p:sp>
    </p:spTree>
    <p:extLst>
      <p:ext uri="{BB962C8B-B14F-4D97-AF65-F5344CB8AC3E}">
        <p14:creationId xmlns:p14="http://schemas.microsoft.com/office/powerpoint/2010/main" val="799803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  <p:bldP spid="36" grpId="0"/>
      <p:bldP spid="3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F0FD1A0-C075-EE18-B3AE-363C242D0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559422"/>
          </a:xfrm>
        </p:spPr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4" name="Content Placeholder 7">
            <a:extLst>
              <a:ext uri="{FF2B5EF4-FFF2-40B4-BE49-F238E27FC236}">
                <a16:creationId xmlns:a16="http://schemas.microsoft.com/office/drawing/2014/main" id="{6F05C8E0-6B00-B656-53CB-0223CE6F1408}"/>
              </a:ext>
            </a:extLst>
          </p:cNvPr>
          <p:cNvSpPr txBox="1">
            <a:spLocks/>
          </p:cNvSpPr>
          <p:nvPr/>
        </p:nvSpPr>
        <p:spPr>
          <a:xfrm>
            <a:off x="457200" y="1455576"/>
            <a:ext cx="8752113" cy="48612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>
                <a:solidFill>
                  <a:schemeClr val="tx1"/>
                </a:solidFill>
              </a:rPr>
              <a:t>HyperText</a:t>
            </a:r>
            <a:r>
              <a:rPr lang="en-US" dirty="0">
                <a:solidFill>
                  <a:schemeClr val="tx1"/>
                </a:solidFill>
              </a:rPr>
              <a:t> Markup Language</a:t>
            </a:r>
          </a:p>
          <a:p>
            <a:r>
              <a:rPr lang="en-US" dirty="0">
                <a:solidFill>
                  <a:schemeClr val="tx1"/>
                </a:solidFill>
              </a:rPr>
              <a:t>Describes structure of a web page (what content will exist, order of content and how elements are nested within containers)</a:t>
            </a:r>
          </a:p>
          <a:p>
            <a:r>
              <a:rPr lang="en-US" dirty="0">
                <a:solidFill>
                  <a:prstClr val="black"/>
                </a:solidFill>
                <a:latin typeface="+mj-lt"/>
              </a:rPr>
              <a:t>Tim Berners-Lee in </a:t>
            </a:r>
            <a:r>
              <a:rPr lang="en-US" b="1" dirty="0">
                <a:solidFill>
                  <a:prstClr val="black"/>
                </a:solidFill>
                <a:latin typeface="+mj-lt"/>
              </a:rPr>
              <a:t>1993</a:t>
            </a:r>
          </a:p>
          <a:p>
            <a:r>
              <a:rPr lang="en-US" dirty="0">
                <a:solidFill>
                  <a:prstClr val="black">
                    <a:lumMod val="85000"/>
                    <a:lumOff val="15000"/>
                  </a:prstClr>
                </a:solidFill>
                <a:latin typeface="+mj-lt"/>
              </a:rPr>
              <a:t>HTML Documents = Web Pages</a:t>
            </a:r>
            <a:endParaRPr lang="en-US" b="1" dirty="0">
              <a:solidFill>
                <a:prstClr val="black"/>
              </a:solidFill>
              <a:latin typeface="+mj-lt"/>
            </a:endParaRPr>
          </a:p>
          <a:p>
            <a:r>
              <a:rPr lang="en-US" dirty="0">
                <a:solidFill>
                  <a:schemeClr val="tx1"/>
                </a:solidFill>
              </a:rPr>
              <a:t>HTML = Collection of elements</a:t>
            </a:r>
          </a:p>
          <a:p>
            <a:r>
              <a:rPr lang="en-US" dirty="0">
                <a:solidFill>
                  <a:schemeClr val="tx1"/>
                </a:solidFill>
              </a:rPr>
              <a:t>Element = Tag + attribute + content </a:t>
            </a:r>
          </a:p>
          <a:p>
            <a:r>
              <a:rPr lang="en-US" dirty="0">
                <a:solidFill>
                  <a:schemeClr val="tx1"/>
                </a:solidFill>
              </a:rPr>
              <a:t>Case insensitive. So, &lt;body&gt;, &lt;BODY&gt;, &lt;Body&gt;, &lt;</a:t>
            </a:r>
            <a:r>
              <a:rPr lang="en-US" dirty="0" err="1">
                <a:solidFill>
                  <a:schemeClr val="tx1"/>
                </a:solidFill>
              </a:rPr>
              <a:t>boDy</a:t>
            </a:r>
            <a:r>
              <a:rPr lang="en-US" dirty="0">
                <a:solidFill>
                  <a:schemeClr val="tx1"/>
                </a:solidFill>
              </a:rPr>
              <a:t>&gt; all are same things in HTML</a:t>
            </a:r>
          </a:p>
        </p:txBody>
      </p:sp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E77FC0-B84B-DB7F-8ADB-4A1E30E4AA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0384CC15-3288-F4E9-64E2-4F95427DD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23901"/>
            <a:ext cx="10993549" cy="58238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600" dirty="0"/>
              <a:t>HTML document structure</a:t>
            </a:r>
          </a:p>
        </p:txBody>
      </p:sp>
      <p:pic>
        <p:nvPicPr>
          <p:cNvPr id="3" name="Picture 2" descr="A close up of a screen&#10;&#10;AI-generated content may be incorrect.">
            <a:extLst>
              <a:ext uri="{FF2B5EF4-FFF2-40B4-BE49-F238E27FC236}">
                <a16:creationId xmlns:a16="http://schemas.microsoft.com/office/drawing/2014/main" id="{910CE66D-1B43-8088-4AE8-9E2459DBAEE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-1" r="67477" b="37031"/>
          <a:stretch>
            <a:fillRect/>
          </a:stretch>
        </p:blipFill>
        <p:spPr>
          <a:xfrm>
            <a:off x="658638" y="2543371"/>
            <a:ext cx="5792068" cy="3812812"/>
          </a:xfrm>
          <a:prstGeom prst="rect">
            <a:avLst/>
          </a:prstGeom>
        </p:spPr>
      </p:pic>
      <p:pic>
        <p:nvPicPr>
          <p:cNvPr id="5" name="Picture 4" descr="A close up of a screen&#10;&#10;AI-generated content may be incorrect.">
            <a:extLst>
              <a:ext uri="{FF2B5EF4-FFF2-40B4-BE49-F238E27FC236}">
                <a16:creationId xmlns:a16="http://schemas.microsoft.com/office/drawing/2014/main" id="{593AD0BC-F2DF-A74B-43EC-B7F5B339E3C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626" t="4220" r="23487" b="32810"/>
          <a:stretch>
            <a:fillRect/>
          </a:stretch>
        </p:blipFill>
        <p:spPr>
          <a:xfrm>
            <a:off x="7284935" y="2571227"/>
            <a:ext cx="4002236" cy="33100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6E14D1-3B93-47AD-05F7-4D7A8A84C3BB}"/>
              </a:ext>
            </a:extLst>
          </p:cNvPr>
          <p:cNvSpPr txBox="1"/>
          <p:nvPr/>
        </p:nvSpPr>
        <p:spPr>
          <a:xfrm>
            <a:off x="2444619" y="1894116"/>
            <a:ext cx="1838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HTML Code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5AFF34-CD3B-EA8F-F4AF-FC363C66051D}"/>
              </a:ext>
            </a:extLst>
          </p:cNvPr>
          <p:cNvSpPr txBox="1"/>
          <p:nvPr/>
        </p:nvSpPr>
        <p:spPr>
          <a:xfrm>
            <a:off x="8197082" y="1879732"/>
            <a:ext cx="1838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1291165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086EF2-34A1-CE48-D1D3-EF9F6D53B2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2DAEFE09-C7B4-214D-928D-E978FDE91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559422"/>
          </a:xfrm>
        </p:spPr>
        <p:txBody>
          <a:bodyPr/>
          <a:lstStyle/>
          <a:p>
            <a:r>
              <a:rPr lang="en-US" dirty="0"/>
              <a:t>HTML Element structure</a:t>
            </a:r>
          </a:p>
        </p:txBody>
      </p:sp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1AAA9D29-C85F-38FF-B465-35ADCA997170}"/>
              </a:ext>
            </a:extLst>
          </p:cNvPr>
          <p:cNvSpPr txBox="1">
            <a:spLocks/>
          </p:cNvSpPr>
          <p:nvPr/>
        </p:nvSpPr>
        <p:spPr>
          <a:xfrm>
            <a:off x="457200" y="1455576"/>
            <a:ext cx="8752113" cy="55942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Element </a:t>
            </a:r>
            <a:r>
              <a:rPr lang="en-US">
                <a:solidFill>
                  <a:schemeClr val="tx1"/>
                </a:solidFill>
              </a:rPr>
              <a:t>= Tag + </a:t>
            </a:r>
            <a:r>
              <a:rPr lang="en-US" dirty="0">
                <a:solidFill>
                  <a:schemeClr val="tx1"/>
                </a:solidFill>
              </a:rPr>
              <a:t>attribute + Content</a:t>
            </a:r>
          </a:p>
        </p:txBody>
      </p:sp>
      <p:pic>
        <p:nvPicPr>
          <p:cNvPr id="2050" name="Picture 2" descr="HTML Elements | OnlineDesignTeacher">
            <a:extLst>
              <a:ext uri="{FF2B5EF4-FFF2-40B4-BE49-F238E27FC236}">
                <a16:creationId xmlns:a16="http://schemas.microsoft.com/office/drawing/2014/main" id="{03223A73-7D41-D629-171B-D42E428D9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3420" y="1903024"/>
            <a:ext cx="571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B00494C7-7C4B-09EC-D9D4-621A8D6FE83A}"/>
              </a:ext>
            </a:extLst>
          </p:cNvPr>
          <p:cNvSpPr txBox="1">
            <a:spLocks/>
          </p:cNvSpPr>
          <p:nvPr/>
        </p:nvSpPr>
        <p:spPr>
          <a:xfrm>
            <a:off x="457200" y="3872925"/>
            <a:ext cx="8752113" cy="55942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Self closing tags don’t have closing tag. </a:t>
            </a:r>
            <a:r>
              <a:rPr lang="en-US" u="sng" dirty="0">
                <a:solidFill>
                  <a:schemeClr val="tx1"/>
                </a:solidFill>
              </a:rPr>
              <a:t>Example:</a:t>
            </a:r>
            <a:r>
              <a:rPr lang="en-US" dirty="0">
                <a:solidFill>
                  <a:schemeClr val="tx1"/>
                </a:solidFill>
              </a:rPr>
              <a:t> &lt;</a:t>
            </a:r>
            <a:r>
              <a:rPr lang="en-US" dirty="0" err="1">
                <a:solidFill>
                  <a:schemeClr val="tx1"/>
                </a:solidFill>
              </a:rPr>
              <a:t>br</a:t>
            </a:r>
            <a:r>
              <a:rPr lang="en-US" dirty="0">
                <a:solidFill>
                  <a:schemeClr val="tx1"/>
                </a:solidFill>
              </a:rPr>
              <a:t>&gt;, &lt;</a:t>
            </a:r>
            <a:r>
              <a:rPr lang="en-US" dirty="0" err="1">
                <a:solidFill>
                  <a:schemeClr val="tx1"/>
                </a:solidFill>
              </a:rPr>
              <a:t>hr</a:t>
            </a:r>
            <a:r>
              <a:rPr lang="en-US" dirty="0">
                <a:solidFill>
                  <a:schemeClr val="tx1"/>
                </a:solidFill>
              </a:rPr>
              <a:t>&gt;, &lt;</a:t>
            </a:r>
            <a:r>
              <a:rPr lang="en-US" dirty="0" err="1">
                <a:solidFill>
                  <a:schemeClr val="tx1"/>
                </a:solidFill>
              </a:rPr>
              <a:t>img</a:t>
            </a:r>
            <a:r>
              <a:rPr lang="en-US" dirty="0">
                <a:solidFill>
                  <a:schemeClr val="tx1"/>
                </a:solidFill>
              </a:rPr>
              <a:t>&gt;</a:t>
            </a:r>
          </a:p>
        </p:txBody>
      </p:sp>
      <p:pic>
        <p:nvPicPr>
          <p:cNvPr id="2052" name="Picture 4" descr="CS Discoveries | Images in HTML">
            <a:extLst>
              <a:ext uri="{FF2B5EF4-FFF2-40B4-BE49-F238E27FC236}">
                <a16:creationId xmlns:a16="http://schemas.microsoft.com/office/drawing/2014/main" id="{AB9FC16C-F291-681D-3275-BCB99F95A6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9887" y="4497249"/>
            <a:ext cx="4904986" cy="1898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6279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66CE70-7A2D-C045-B2DB-592D9E55B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62F514C-1C56-917B-219E-03FFFA72E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49088"/>
            <a:ext cx="11267440" cy="620893"/>
          </a:xfrm>
        </p:spPr>
        <p:txBody>
          <a:bodyPr>
            <a:normAutofit/>
          </a:bodyPr>
          <a:lstStyle/>
          <a:p>
            <a:r>
              <a:rPr lang="en-US" dirty="0"/>
              <a:t>Important  Tags</a:t>
            </a: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248A521E-4133-72F9-FF54-5C5CF5CCCCB8}"/>
              </a:ext>
            </a:extLst>
          </p:cNvPr>
          <p:cNvSpPr txBox="1">
            <a:spLocks/>
          </p:cNvSpPr>
          <p:nvPr/>
        </p:nvSpPr>
        <p:spPr>
          <a:xfrm>
            <a:off x="457200" y="1539554"/>
            <a:ext cx="11267440" cy="48985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&lt;html&gt;: </a:t>
            </a:r>
            <a:r>
              <a:rPr lang="en-US" dirty="0"/>
              <a:t>The </a:t>
            </a:r>
            <a:r>
              <a:rPr lang="en-US" b="1" dirty="0"/>
              <a:t>root element </a:t>
            </a:r>
            <a:r>
              <a:rPr lang="en-US" dirty="0"/>
              <a:t>that contains the entire HTML document.  All content is written inside this tag.</a:t>
            </a:r>
          </a:p>
          <a:p>
            <a:r>
              <a:rPr lang="en-US" b="1" dirty="0"/>
              <a:t>&lt;head&gt;: </a:t>
            </a:r>
            <a:r>
              <a:rPr lang="en-US" dirty="0"/>
              <a:t>It contains </a:t>
            </a:r>
            <a:r>
              <a:rPr lang="en-US" b="1" dirty="0"/>
              <a:t>metadata</a:t>
            </a:r>
            <a:r>
              <a:rPr lang="en-US" dirty="0"/>
              <a:t> and </a:t>
            </a:r>
            <a:r>
              <a:rPr lang="en-US" b="1" dirty="0"/>
              <a:t>links</a:t>
            </a:r>
            <a:r>
              <a:rPr lang="en-US" dirty="0"/>
              <a:t> to external resources that are added to the HTML document. </a:t>
            </a:r>
          </a:p>
          <a:p>
            <a:r>
              <a:rPr lang="en-US" b="1" dirty="0"/>
              <a:t>&lt;body&gt;: </a:t>
            </a:r>
            <a:r>
              <a:rPr lang="en-US" dirty="0"/>
              <a:t>It contains all the </a:t>
            </a:r>
            <a:r>
              <a:rPr lang="en-US" b="1" dirty="0"/>
              <a:t>content</a:t>
            </a:r>
            <a:r>
              <a:rPr lang="en-US" dirty="0"/>
              <a:t> that appears on the web page.</a:t>
            </a:r>
          </a:p>
          <a:p>
            <a:r>
              <a:rPr lang="en-US" b="1" dirty="0"/>
              <a:t>&lt;doctype&gt;: </a:t>
            </a:r>
            <a:r>
              <a:rPr lang="en-US" dirty="0"/>
              <a:t>Declares the HTML </a:t>
            </a:r>
            <a:r>
              <a:rPr lang="en-US" b="1" dirty="0"/>
              <a:t>version</a:t>
            </a:r>
            <a:r>
              <a:rPr lang="en-US" dirty="0"/>
              <a:t> and helps browsers render the page correctly.</a:t>
            </a:r>
          </a:p>
          <a:p>
            <a:r>
              <a:rPr lang="en-US" dirty="0">
                <a:solidFill>
                  <a:schemeClr val="tx1"/>
                </a:solidFill>
              </a:rPr>
              <a:t>&lt;h1&gt; to &lt;h6&gt;: Headings. (Most important h1 to least h6)</a:t>
            </a:r>
          </a:p>
          <a:p>
            <a:r>
              <a:rPr lang="en-US" dirty="0">
                <a:solidFill>
                  <a:schemeClr val="tx1"/>
                </a:solidFill>
              </a:rPr>
              <a:t>&lt;p&gt;:  Paragraph</a:t>
            </a:r>
          </a:p>
          <a:p>
            <a:r>
              <a:rPr lang="en-US" dirty="0">
                <a:solidFill>
                  <a:schemeClr val="tx1"/>
                </a:solidFill>
              </a:rPr>
              <a:t>&lt;a&gt;:  Anchor tag. Hyperlink to another resource</a:t>
            </a:r>
          </a:p>
          <a:p>
            <a:r>
              <a:rPr lang="en-US" dirty="0">
                <a:solidFill>
                  <a:schemeClr val="tx1"/>
                </a:solidFill>
              </a:rPr>
              <a:t>&lt;button&gt;: Button</a:t>
            </a:r>
          </a:p>
          <a:p>
            <a:r>
              <a:rPr lang="en-US" dirty="0">
                <a:solidFill>
                  <a:schemeClr val="tx1"/>
                </a:solidFill>
              </a:rPr>
              <a:t>&lt;ul&gt;: Unordered list</a:t>
            </a:r>
          </a:p>
          <a:p>
            <a:r>
              <a:rPr lang="en-US" b="1" dirty="0">
                <a:solidFill>
                  <a:schemeClr val="tx1"/>
                </a:solidFill>
              </a:rPr>
              <a:t>Self-closing tags </a:t>
            </a:r>
            <a:r>
              <a:rPr lang="en-US" dirty="0">
                <a:solidFill>
                  <a:schemeClr val="tx1"/>
                </a:solidFill>
              </a:rPr>
              <a:t>(no closing tags):  &lt;</a:t>
            </a:r>
            <a:r>
              <a:rPr lang="en-US" dirty="0" err="1">
                <a:solidFill>
                  <a:schemeClr val="tx1"/>
                </a:solidFill>
              </a:rPr>
              <a:t>img</a:t>
            </a:r>
            <a:r>
              <a:rPr lang="en-US" dirty="0">
                <a:solidFill>
                  <a:schemeClr val="tx1"/>
                </a:solidFill>
              </a:rPr>
              <a:t>&gt;, &lt;</a:t>
            </a:r>
            <a:r>
              <a:rPr lang="en-US" dirty="0" err="1">
                <a:solidFill>
                  <a:schemeClr val="tx1"/>
                </a:solidFill>
              </a:rPr>
              <a:t>br</a:t>
            </a:r>
            <a:r>
              <a:rPr lang="en-US" dirty="0">
                <a:solidFill>
                  <a:schemeClr val="tx1"/>
                </a:solidFill>
              </a:rPr>
              <a:t>&gt;, &lt;</a:t>
            </a:r>
            <a:r>
              <a:rPr lang="en-US" dirty="0" err="1">
                <a:solidFill>
                  <a:schemeClr val="tx1"/>
                </a:solidFill>
              </a:rPr>
              <a:t>hr</a:t>
            </a:r>
            <a:r>
              <a:rPr lang="en-US" dirty="0">
                <a:solidFill>
                  <a:schemeClr val="tx1"/>
                </a:solidFill>
              </a:rPr>
              <a:t>&gt;, &lt;link&gt;, &lt;input&gt;</a:t>
            </a:r>
          </a:p>
        </p:txBody>
      </p:sp>
    </p:spTree>
    <p:extLst>
      <p:ext uri="{BB962C8B-B14F-4D97-AF65-F5344CB8AC3E}">
        <p14:creationId xmlns:p14="http://schemas.microsoft.com/office/powerpoint/2010/main" val="2517524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D2B2B-3244-056A-D4AC-1E5791744E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3C35574-E107-4D94-8707-C1B576521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49088"/>
            <a:ext cx="11267440" cy="620893"/>
          </a:xfrm>
        </p:spPr>
        <p:txBody>
          <a:bodyPr>
            <a:normAutofit/>
          </a:bodyPr>
          <a:lstStyle/>
          <a:p>
            <a:r>
              <a:rPr lang="en-US" dirty="0"/>
              <a:t>Important  Tags</a:t>
            </a: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F82616EF-D4AA-C177-084F-1EE5B428AEDB}"/>
              </a:ext>
            </a:extLst>
          </p:cNvPr>
          <p:cNvSpPr txBox="1">
            <a:spLocks/>
          </p:cNvSpPr>
          <p:nvPr/>
        </p:nvSpPr>
        <p:spPr>
          <a:xfrm>
            <a:off x="457200" y="1539555"/>
            <a:ext cx="11267440" cy="23979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Favicon: </a:t>
            </a:r>
            <a:r>
              <a:rPr lang="en-US" dirty="0">
                <a:solidFill>
                  <a:schemeClr val="tx1"/>
                </a:solidFill>
              </a:rPr>
              <a:t>It is added inside &lt;head&gt; tag using &lt;link&gt; tag. </a:t>
            </a:r>
          </a:p>
          <a:p>
            <a:r>
              <a:rPr lang="en-US" b="1" dirty="0">
                <a:solidFill>
                  <a:schemeClr val="tx1"/>
                </a:solidFill>
              </a:rPr>
              <a:t>Title: </a:t>
            </a:r>
            <a:r>
              <a:rPr lang="en-US" dirty="0">
                <a:solidFill>
                  <a:schemeClr val="tx1"/>
                </a:solidFill>
              </a:rPr>
              <a:t>It is also added in the &lt;head&gt; tag.</a:t>
            </a:r>
            <a:endParaRPr lang="en-US" b="1" dirty="0">
              <a:solidFill>
                <a:schemeClr val="tx1"/>
              </a:solidFill>
            </a:endParaRPr>
          </a:p>
          <a:p>
            <a:r>
              <a:rPr lang="en-US" u="sng" dirty="0">
                <a:solidFill>
                  <a:schemeClr val="tx1"/>
                </a:solidFill>
              </a:rPr>
              <a:t>Example:</a:t>
            </a:r>
            <a:r>
              <a:rPr lang="en-US" dirty="0">
                <a:solidFill>
                  <a:schemeClr val="tx1"/>
                </a:solidFill>
              </a:rPr>
              <a:t>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/>
              <a:t>&lt;head&gt;</a:t>
            </a:r>
            <a:br>
              <a:rPr lang="en-US" dirty="0"/>
            </a:br>
            <a:r>
              <a:rPr lang="en-US" dirty="0"/>
              <a:t>		&lt;link </a:t>
            </a:r>
            <a:r>
              <a:rPr lang="en-US" dirty="0" err="1"/>
              <a:t>rel</a:t>
            </a:r>
            <a:r>
              <a:rPr lang="en-US" dirty="0"/>
              <a:t>="icon" type="image/x-icon" </a:t>
            </a:r>
            <a:r>
              <a:rPr lang="en-US" dirty="0" err="1"/>
              <a:t>href</a:t>
            </a:r>
            <a:r>
              <a:rPr lang="en-US" dirty="0"/>
              <a:t>="google.ico"&gt;</a:t>
            </a:r>
            <a:br>
              <a:rPr lang="en-US" dirty="0"/>
            </a:br>
            <a:r>
              <a:rPr lang="en-US" dirty="0"/>
              <a:t>		&lt;title&gt; Google &lt;/title&gt;</a:t>
            </a:r>
            <a:br>
              <a:rPr lang="en-US" dirty="0"/>
            </a:br>
            <a:r>
              <a:rPr lang="en-US" dirty="0"/>
              <a:t>&lt;/head&gt;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4098" name="Picture 2" descr="React | How to Add a Favicon &amp; Title">
            <a:extLst>
              <a:ext uri="{FF2B5EF4-FFF2-40B4-BE49-F238E27FC236}">
                <a16:creationId xmlns:a16="http://schemas.microsoft.com/office/drawing/2014/main" id="{D28CBEFB-008A-CE8C-1C09-F780A2C28B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3" t="54578" r="37954" b="1"/>
          <a:stretch>
            <a:fillRect/>
          </a:stretch>
        </p:blipFill>
        <p:spPr bwMode="auto">
          <a:xfrm>
            <a:off x="4019340" y="4460031"/>
            <a:ext cx="3918857" cy="1819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React | How to Add a Favicon &amp; Title">
            <a:extLst>
              <a:ext uri="{FF2B5EF4-FFF2-40B4-BE49-F238E27FC236}">
                <a16:creationId xmlns:a16="http://schemas.microsoft.com/office/drawing/2014/main" id="{EC62D18C-D608-91D9-36F1-4145F1F2C2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3" t="91147" r="37954" b="1"/>
          <a:stretch>
            <a:fillRect/>
          </a:stretch>
        </p:blipFill>
        <p:spPr bwMode="auto">
          <a:xfrm>
            <a:off x="4019339" y="4105469"/>
            <a:ext cx="3918857" cy="354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C067991-0C4A-88A9-061C-BE081E7DE869}"/>
              </a:ext>
            </a:extLst>
          </p:cNvPr>
          <p:cNvSpPr txBox="1"/>
          <p:nvPr/>
        </p:nvSpPr>
        <p:spPr>
          <a:xfrm>
            <a:off x="4236098" y="4105469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Favicon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EF5A5D-9F77-9E94-5AA7-9A879918D54F}"/>
              </a:ext>
            </a:extLst>
          </p:cNvPr>
          <p:cNvSpPr txBox="1"/>
          <p:nvPr/>
        </p:nvSpPr>
        <p:spPr>
          <a:xfrm>
            <a:off x="6375921" y="4527291"/>
            <a:ext cx="97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537343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BC6017-9797-BFD1-268B-E23E362D1A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1EDCE047-16A3-EB78-C2C0-EF5B1D155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49088"/>
            <a:ext cx="11267440" cy="620893"/>
          </a:xfrm>
        </p:spPr>
        <p:txBody>
          <a:bodyPr>
            <a:normAutofit/>
          </a:bodyPr>
          <a:lstStyle/>
          <a:p>
            <a:r>
              <a:rPr lang="en-US" dirty="0"/>
              <a:t>attributes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59842F-B232-D539-FFE1-EE8C16153473}"/>
              </a:ext>
            </a:extLst>
          </p:cNvPr>
          <p:cNvSpPr txBox="1"/>
          <p:nvPr/>
        </p:nvSpPr>
        <p:spPr>
          <a:xfrm>
            <a:off x="923734" y="3488658"/>
            <a:ext cx="60975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CD"/>
                </a:solidFill>
                <a:latin typeface="Consolas"/>
              </a:rPr>
              <a:t>&lt;</a:t>
            </a:r>
            <a:r>
              <a:rPr lang="en-US" sz="1800" dirty="0">
                <a:solidFill>
                  <a:srgbClr val="A52A2A"/>
                </a:solidFill>
                <a:latin typeface="Consolas"/>
              </a:rPr>
              <a:t>a</a:t>
            </a:r>
            <a:r>
              <a:rPr lang="en-US" sz="1800" dirty="0">
                <a:solidFill>
                  <a:srgbClr val="FF0000"/>
                </a:solidFill>
                <a:latin typeface="Consolas"/>
              </a:rPr>
              <a:t> </a:t>
            </a:r>
            <a:r>
              <a:rPr lang="en-US" sz="1800" dirty="0" err="1">
                <a:solidFill>
                  <a:srgbClr val="FF0000"/>
                </a:solidFill>
                <a:latin typeface="Consolas"/>
              </a:rPr>
              <a:t>href</a:t>
            </a:r>
            <a:r>
              <a:rPr lang="en-US" sz="1800" dirty="0">
                <a:solidFill>
                  <a:srgbClr val="0000CD"/>
                </a:solidFill>
                <a:latin typeface="Consolas"/>
              </a:rPr>
              <a:t>="https://www.aiub.edu"&gt;</a:t>
            </a:r>
            <a:r>
              <a:rPr lang="en-US" sz="1800" dirty="0">
                <a:solidFill>
                  <a:srgbClr val="000000"/>
                </a:solidFill>
                <a:latin typeface="Consolas"/>
              </a:rPr>
              <a:t>AIUB</a:t>
            </a:r>
            <a:r>
              <a:rPr lang="en-US" sz="1800" dirty="0">
                <a:solidFill>
                  <a:srgbClr val="0000CD"/>
                </a:solidFill>
                <a:latin typeface="Consolas"/>
              </a:rPr>
              <a:t>&lt;</a:t>
            </a:r>
            <a:r>
              <a:rPr lang="en-US" sz="1800" dirty="0">
                <a:solidFill>
                  <a:srgbClr val="A52A2A"/>
                </a:solidFill>
                <a:latin typeface="Consolas"/>
              </a:rPr>
              <a:t>/a</a:t>
            </a:r>
            <a:r>
              <a:rPr lang="en-US" sz="1800" dirty="0">
                <a:solidFill>
                  <a:srgbClr val="0000CD"/>
                </a:solidFill>
                <a:latin typeface="Consolas"/>
              </a:rPr>
              <a:t>&gt;</a:t>
            </a:r>
          </a:p>
          <a:p>
            <a:r>
              <a:rPr lang="en-US" sz="1800" dirty="0">
                <a:solidFill>
                  <a:srgbClr val="0000CD"/>
                </a:solidFill>
                <a:latin typeface="Consolas"/>
              </a:rPr>
              <a:t>&lt;</a:t>
            </a:r>
            <a:r>
              <a:rPr lang="en-US" sz="1800" dirty="0" err="1">
                <a:solidFill>
                  <a:srgbClr val="A52A2A"/>
                </a:solidFill>
                <a:latin typeface="Consolas"/>
              </a:rPr>
              <a:t>img</a:t>
            </a:r>
            <a:r>
              <a:rPr lang="en-US" sz="1800" dirty="0">
                <a:solidFill>
                  <a:srgbClr val="FF0000"/>
                </a:solidFill>
                <a:latin typeface="Consolas"/>
              </a:rPr>
              <a:t> </a:t>
            </a:r>
            <a:r>
              <a:rPr lang="en-US" sz="1800" dirty="0" err="1">
                <a:solidFill>
                  <a:srgbClr val="FF0000"/>
                </a:solidFill>
                <a:latin typeface="Consolas"/>
              </a:rPr>
              <a:t>src</a:t>
            </a:r>
            <a:r>
              <a:rPr lang="en-US" sz="1800" dirty="0">
                <a:solidFill>
                  <a:srgbClr val="0000CD"/>
                </a:solidFill>
                <a:latin typeface="Consolas"/>
              </a:rPr>
              <a:t>="img_girl.jpg"&gt;</a:t>
            </a:r>
            <a:endParaRPr lang="en-US" sz="1800" dirty="0"/>
          </a:p>
        </p:txBody>
      </p:sp>
      <p:pic>
        <p:nvPicPr>
          <p:cNvPr id="6146" name="Picture 2" descr="HTML Attributes | OnlineDesignTeacher">
            <a:extLst>
              <a:ext uri="{FF2B5EF4-FFF2-40B4-BE49-F238E27FC236}">
                <a16:creationId xmlns:a16="http://schemas.microsoft.com/office/drawing/2014/main" id="{97CA1DBB-EF9A-ACCB-6559-7295E75F3F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0542" y="4094436"/>
            <a:ext cx="7138023" cy="2425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9D6EC1-43AD-9694-1836-A6E465160DE2}"/>
              </a:ext>
            </a:extLst>
          </p:cNvPr>
          <p:cNvSpPr txBox="1"/>
          <p:nvPr/>
        </p:nvSpPr>
        <p:spPr>
          <a:xfrm>
            <a:off x="671804" y="1632856"/>
            <a:ext cx="10328988" cy="1705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Attributes provide </a:t>
            </a:r>
            <a:r>
              <a:rPr lang="en-US" b="1" dirty="0"/>
              <a:t>additional information </a:t>
            </a:r>
            <a:r>
              <a:rPr lang="en-US" dirty="0"/>
              <a:t>about an element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Usually come in </a:t>
            </a:r>
            <a:r>
              <a:rPr lang="en-US" b="1" dirty="0"/>
              <a:t>name/value </a:t>
            </a:r>
            <a:r>
              <a:rPr lang="en-US" dirty="0"/>
              <a:t>pairs, like: id=“ navbar“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Always specified in the start tag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Some attributes are </a:t>
            </a:r>
            <a:r>
              <a:rPr lang="en-US" b="1" dirty="0"/>
              <a:t>global</a:t>
            </a:r>
            <a:r>
              <a:rPr lang="en-US" dirty="0"/>
              <a:t> (can be used on any tag), while others are </a:t>
            </a:r>
            <a:r>
              <a:rPr lang="en-US" b="1" dirty="0"/>
              <a:t>specific </a:t>
            </a:r>
            <a:r>
              <a:rPr lang="en-US" dirty="0"/>
              <a:t>to certain elements.</a:t>
            </a:r>
          </a:p>
        </p:txBody>
      </p:sp>
    </p:spTree>
    <p:extLst>
      <p:ext uri="{BB962C8B-B14F-4D97-AF65-F5344CB8AC3E}">
        <p14:creationId xmlns:p14="http://schemas.microsoft.com/office/powerpoint/2010/main" val="92427684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D1F84C-D1FD-4B1B-9CFD-8E0D96AC4DF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00B2AC-C335-4100-B8B3-2D9F49A7290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037C456-A6DA-4DEE-A3FB-4EC3058FD0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2012</TotalTime>
  <Words>1908</Words>
  <Application>Microsoft Office PowerPoint</Application>
  <PresentationFormat>Widescreen</PresentationFormat>
  <Paragraphs>282</Paragraphs>
  <Slides>24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Consolas</vt:lpstr>
      <vt:lpstr>Gill Sans MT</vt:lpstr>
      <vt:lpstr>Wingdings</vt:lpstr>
      <vt:lpstr>Wingdings 2</vt:lpstr>
      <vt:lpstr>DividendVTI</vt:lpstr>
      <vt:lpstr>Web technologies</vt:lpstr>
      <vt:lpstr>topics </vt:lpstr>
      <vt:lpstr>PowerPoint Presentation</vt:lpstr>
      <vt:lpstr>HTML</vt:lpstr>
      <vt:lpstr>HTML document structure</vt:lpstr>
      <vt:lpstr>HTML Element structure</vt:lpstr>
      <vt:lpstr>Important  Tags</vt:lpstr>
      <vt:lpstr>Important  Tags</vt:lpstr>
      <vt:lpstr>attributes</vt:lpstr>
      <vt:lpstr>Table  tags</vt:lpstr>
      <vt:lpstr>Table  example</vt:lpstr>
      <vt:lpstr>Semantic  vs  non-semantic  tags</vt:lpstr>
      <vt:lpstr>lists</vt:lpstr>
      <vt:lpstr>forms</vt:lpstr>
      <vt:lpstr>Form  tags  &amp;  types</vt:lpstr>
      <vt:lpstr>Form  attributes</vt:lpstr>
      <vt:lpstr>Form  attributes</vt:lpstr>
      <vt:lpstr>Inline  vs  block</vt:lpstr>
      <vt:lpstr>Get  vs  post</vt:lpstr>
      <vt:lpstr>ID  vs  name</vt:lpstr>
      <vt:lpstr>XML</vt:lpstr>
      <vt:lpstr>XHTML, DHTML</vt:lpstr>
      <vt:lpstr>DOM (Document object model)</vt:lpstr>
      <vt:lpstr>More Important tags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Atikur Rahman</dc:creator>
  <cp:lastModifiedBy>Atikur Rahman</cp:lastModifiedBy>
  <cp:revision>81</cp:revision>
  <dcterms:created xsi:type="dcterms:W3CDTF">2025-07-24T03:53:33Z</dcterms:created>
  <dcterms:modified xsi:type="dcterms:W3CDTF">2025-08-15T03:43:45Z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